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20"/>
  </p:notesMasterIdLst>
  <p:handoutMasterIdLst>
    <p:handoutMasterId r:id="rId21"/>
  </p:handoutMasterIdLst>
  <p:sldIdLst>
    <p:sldId id="401" r:id="rId3"/>
    <p:sldId id="438" r:id="rId4"/>
    <p:sldId id="476" r:id="rId5"/>
    <p:sldId id="477" r:id="rId6"/>
    <p:sldId id="453" r:id="rId7"/>
    <p:sldId id="454" r:id="rId8"/>
    <p:sldId id="459" r:id="rId9"/>
    <p:sldId id="460" r:id="rId10"/>
    <p:sldId id="461" r:id="rId11"/>
    <p:sldId id="455" r:id="rId12"/>
    <p:sldId id="462" r:id="rId13"/>
    <p:sldId id="478" r:id="rId14"/>
    <p:sldId id="463" r:id="rId15"/>
    <p:sldId id="465" r:id="rId16"/>
    <p:sldId id="466" r:id="rId17"/>
    <p:sldId id="467" r:id="rId18"/>
    <p:sldId id="400" r:id="rId1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rvUS" initials="S" lastIdx="1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1B2"/>
    <a:srgbClr val="8F23B3"/>
    <a:srgbClr val="C2C2C2"/>
    <a:srgbClr val="B9F2FF"/>
    <a:srgbClr val="D1F6FF"/>
    <a:srgbClr val="8E90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96" autoAdjust="0"/>
    <p:restoredTop sz="94660"/>
  </p:normalViewPr>
  <p:slideViewPr>
    <p:cSldViewPr>
      <p:cViewPr varScale="1">
        <p:scale>
          <a:sx n="103" d="100"/>
          <a:sy n="103" d="100"/>
        </p:scale>
        <p:origin x="-21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76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defRPr>
            </a:lvl1pPr>
          </a:lstStyle>
          <a:p>
            <a:pPr>
              <a:defRPr/>
            </a:pPr>
            <a:fld id="{D932544A-9A2A-44F0-9851-FA053CB68049}" type="datetimeFigureOut">
              <a:rPr lang="en-US"/>
              <a:pPr>
                <a:defRPr/>
              </a:pPr>
              <a:t>2/20/2015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defRPr>
            </a:lvl1pPr>
          </a:lstStyle>
          <a:p>
            <a:pPr>
              <a:defRPr/>
            </a:pPr>
            <a:fld id="{49D80ECD-F48D-4B3A-BA75-EF1E7A31BBE9}" type="slidenum">
              <a:rPr lang="en-US"/>
              <a:pPr>
                <a:defRPr/>
              </a:pPr>
              <a:t>‹#›</a:t>
            </a:fld>
            <a:endParaRPr lang="en-US"/>
          </a:p>
        </p:txBody>
      </p:sp>
    </p:spTree>
    <p:extLst>
      <p:ext uri="{BB962C8B-B14F-4D97-AF65-F5344CB8AC3E}">
        <p14:creationId xmlns:p14="http://schemas.microsoft.com/office/powerpoint/2010/main" val="3552779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defRPr>
            </a:lvl1pPr>
          </a:lstStyle>
          <a:p>
            <a:pPr>
              <a:defRPr/>
            </a:pPr>
            <a:fld id="{90C65CD1-9DE5-46D7-A234-CF2ACDD72170}" type="datetimeFigureOut">
              <a:rPr lang="en-US"/>
              <a:pPr>
                <a:defRPr/>
              </a:pPr>
              <a:t>2/20/2015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defRPr>
            </a:lvl1pPr>
          </a:lstStyle>
          <a:p>
            <a:pPr>
              <a:defRPr/>
            </a:pPr>
            <a:fld id="{05626455-6AD6-4CC0-85EC-35663FAB0514}" type="slidenum">
              <a:rPr lang="en-US"/>
              <a:pPr>
                <a:defRPr/>
              </a:pPr>
              <a:t>‹#›</a:t>
            </a:fld>
            <a:endParaRPr lang="en-US"/>
          </a:p>
        </p:txBody>
      </p:sp>
    </p:spTree>
    <p:extLst>
      <p:ext uri="{BB962C8B-B14F-4D97-AF65-F5344CB8AC3E}">
        <p14:creationId xmlns:p14="http://schemas.microsoft.com/office/powerpoint/2010/main" val="2510665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ea typeface="ＭＳ Ｐゴシック" pitchFamily="34" charset="-128"/>
            </a:endParaRPr>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FC1B72B2-FC11-44F3-8852-EC5573333841}" type="slidenum">
              <a:rPr lang="en-US" smtClean="0">
                <a:latin typeface="Calibri" pitchFamily="34" charset="0"/>
              </a:rPr>
              <a:pPr eaLnBrk="1" hangingPunct="1"/>
              <a:t>17</a:t>
            </a:fld>
            <a:endParaRPr lang="en-US" smtClean="0">
              <a:latin typeface="Calibri" pitchFamily="34" charset="0"/>
            </a:endParaRPr>
          </a:p>
        </p:txBody>
      </p:sp>
    </p:spTree>
    <p:extLst>
      <p:ext uri="{BB962C8B-B14F-4D97-AF65-F5344CB8AC3E}">
        <p14:creationId xmlns:p14="http://schemas.microsoft.com/office/powerpoint/2010/main" val="24381831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l="63492" r="5597"/>
          <a:stretch>
            <a:fillRect/>
          </a:stretch>
        </p:blipFill>
        <p:spPr bwMode="auto">
          <a:xfrm>
            <a:off x="0" y="0"/>
            <a:ext cx="28194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6"/>
          <p:cNvSpPr/>
          <p:nvPr userDrawn="1"/>
        </p:nvSpPr>
        <p:spPr>
          <a:xfrm>
            <a:off x="0" y="1219200"/>
            <a:ext cx="9144000" cy="15240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6" name="Rectangle 9"/>
          <p:cNvSpPr/>
          <p:nvPr userDrawn="1"/>
        </p:nvSpPr>
        <p:spPr>
          <a:xfrm>
            <a:off x="0" y="1447800"/>
            <a:ext cx="9144000" cy="15240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pic>
        <p:nvPicPr>
          <p:cNvPr id="7"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r="68254"/>
          <a:stretch>
            <a:fillRect/>
          </a:stretch>
        </p:blipFill>
        <p:spPr bwMode="auto">
          <a:xfrm>
            <a:off x="6784975" y="5867400"/>
            <a:ext cx="23590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PARCC_Header_A2"/>
          <p:cNvPicPr>
            <a:picLocks noChangeAspect="1" noChangeArrowheads="1"/>
          </p:cNvPicPr>
          <p:nvPr userDrawn="1"/>
        </p:nvPicPr>
        <p:blipFill>
          <a:blip r:embed="rId2">
            <a:extLst>
              <a:ext uri="{28A0092B-C50C-407E-A947-70E740481C1C}">
                <a14:useLocalDpi xmlns:a14="http://schemas.microsoft.com/office/drawing/2010/main" val="0"/>
              </a:ext>
            </a:extLst>
          </a:blip>
          <a:srcRect l="29744" r="68254"/>
          <a:stretch>
            <a:fillRect/>
          </a:stretch>
        </p:blipFill>
        <p:spPr bwMode="auto">
          <a:xfrm>
            <a:off x="6858000" y="5867400"/>
            <a:ext cx="1492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0"/>
          <p:cNvSpPr/>
          <p:nvPr userDrawn="1"/>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19"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3" name="Text Placeholder 6"/>
          <p:cNvSpPr>
            <a:spLocks noGrp="1"/>
          </p:cNvSpPr>
          <p:nvPr>
            <p:ph type="body" sz="quarter" idx="13"/>
          </p:nvPr>
        </p:nvSpPr>
        <p:spPr>
          <a:xfrm>
            <a:off x="457200" y="1752600"/>
            <a:ext cx="8382000" cy="3810000"/>
          </a:xfrm>
          <a:prstGeom prst="rect">
            <a:avLst/>
          </a:prstGeom>
        </p:spPr>
        <p:txBody>
          <a:bodyPr lIns="89879" tIns="44940" rIns="89879" bIns="4494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Slide Number Placeholder 4"/>
          <p:cNvSpPr>
            <a:spLocks noGrp="1"/>
          </p:cNvSpPr>
          <p:nvPr>
            <p:ph type="sldNum" sz="quarter" idx="14"/>
          </p:nvPr>
        </p:nvSpPr>
        <p:spPr/>
        <p:txBody>
          <a:bodyPr/>
          <a:lstStyle>
            <a:lvl1pPr>
              <a:defRPr/>
            </a:lvl1pPr>
          </a:lstStyle>
          <a:p>
            <a:pPr>
              <a:defRPr/>
            </a:pPr>
            <a:fld id="{CAB00F40-1FFC-461A-9F45-F9526139E12E}" type="slidenum">
              <a:rPr lang="en-US"/>
              <a:pPr>
                <a:defRPr/>
              </a:pPr>
              <a:t>‹#›</a:t>
            </a:fld>
            <a:endParaRPr lang="en-US"/>
          </a:p>
        </p:txBody>
      </p:sp>
    </p:spTree>
    <p:extLst>
      <p:ext uri="{BB962C8B-B14F-4D97-AF65-F5344CB8AC3E}">
        <p14:creationId xmlns:p14="http://schemas.microsoft.com/office/powerpoint/2010/main" val="2975699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94A42B54-4413-4557-BFEE-F863BBDA6FD3}" type="datetime1">
              <a:rPr lang="en-US"/>
              <a:pPr>
                <a:defRPr/>
              </a:pPr>
              <a:t>2/20/2015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63A3439-386D-44AF-9D34-3D58048BD892}" type="slidenum">
              <a:rPr lang="en-US"/>
              <a:pPr>
                <a:defRPr/>
              </a:pPr>
              <a:t>‹#›</a:t>
            </a:fld>
            <a:endParaRPr lang="en-US"/>
          </a:p>
        </p:txBody>
      </p:sp>
    </p:spTree>
    <p:extLst>
      <p:ext uri="{BB962C8B-B14F-4D97-AF65-F5344CB8AC3E}">
        <p14:creationId xmlns:p14="http://schemas.microsoft.com/office/powerpoint/2010/main" val="608812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C6376461-ED39-4C81-A54C-2D9EBBEBD561}" type="datetime1">
              <a:rPr lang="en-US"/>
              <a:pPr>
                <a:defRPr/>
              </a:pPr>
              <a:t>2/20/2015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819A1583-ACAF-409F-8C58-E954A0DFB4E3}" type="slidenum">
              <a:rPr lang="en-US"/>
              <a:pPr>
                <a:defRPr/>
              </a:pPr>
              <a:t>‹#›</a:t>
            </a:fld>
            <a:endParaRPr lang="en-US"/>
          </a:p>
        </p:txBody>
      </p:sp>
    </p:spTree>
    <p:extLst>
      <p:ext uri="{BB962C8B-B14F-4D97-AF65-F5344CB8AC3E}">
        <p14:creationId xmlns:p14="http://schemas.microsoft.com/office/powerpoint/2010/main" val="2419107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E642E09C-6329-430A-85C3-861B002B29BD}" type="datetime1">
              <a:rPr lang="en-US"/>
              <a:pPr>
                <a:defRPr/>
              </a:pPr>
              <a:t>2/20/2015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pitchFamily="34" charset="0"/>
                <a:ea typeface="+mn-ea"/>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8D40389-6F5B-4D3A-AAB5-7314178F52A3}" type="slidenum">
              <a:rPr lang="en-US"/>
              <a:pPr>
                <a:defRPr/>
              </a:pPr>
              <a:t>‹#›</a:t>
            </a:fld>
            <a:endParaRPr lang="en-US"/>
          </a:p>
        </p:txBody>
      </p:sp>
    </p:spTree>
    <p:extLst>
      <p:ext uri="{BB962C8B-B14F-4D97-AF65-F5344CB8AC3E}">
        <p14:creationId xmlns:p14="http://schemas.microsoft.com/office/powerpoint/2010/main" val="3036584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a:prstGeom prst="rect">
            <a:avLst/>
          </a:prstGeom>
        </p:spPr>
        <p:txBody>
          <a:bodyPr/>
          <a:lstStyle>
            <a:lvl1pPr>
              <a:buClr>
                <a:srgbClr val="8F23B3"/>
              </a:buClr>
              <a:defRPr sz="2400"/>
            </a:lvl1pPr>
            <a:lvl2pPr>
              <a:buClr>
                <a:srgbClr val="8F23B3"/>
              </a:buClr>
              <a:defRPr sz="2200"/>
            </a:lvl2pPr>
            <a:lvl3pPr marL="1371600" indent="-457200">
              <a:buClr>
                <a:srgbClr val="8F23B3"/>
              </a:buClr>
              <a:buFont typeface="Courier New" pitchFamily="49" charset="0"/>
              <a:buChar char="o"/>
              <a:defRPr sz="2000"/>
            </a:lvl3pPr>
          </a:lstStyle>
          <a:p>
            <a:pPr lvl="0"/>
            <a:r>
              <a:rPr lang="en-US" dirty="0" smtClean="0"/>
              <a:t>Click to edit Master text styles</a:t>
            </a:r>
          </a:p>
          <a:p>
            <a:pPr lvl="1"/>
            <a:r>
              <a:rPr lang="en-US" dirty="0" smtClean="0"/>
              <a:t>Second level</a:t>
            </a:r>
          </a:p>
          <a:p>
            <a:pPr lvl="2"/>
            <a:r>
              <a:rPr lang="en-US" dirty="0" smtClean="0"/>
              <a:t>Third level</a:t>
            </a:r>
          </a:p>
          <a:p>
            <a:pPr lvl="0"/>
            <a:endParaRPr lang="en-US" dirty="0"/>
          </a:p>
        </p:txBody>
      </p:sp>
      <p:sp>
        <p:nvSpPr>
          <p:cNvPr id="7"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4" name="Slide Number Placeholder 24"/>
          <p:cNvSpPr>
            <a:spLocks noGrp="1"/>
          </p:cNvSpPr>
          <p:nvPr>
            <p:ph type="sldNum" sz="quarter" idx="10"/>
          </p:nvPr>
        </p:nvSpPr>
        <p:spPr/>
        <p:txBody>
          <a:bodyPr/>
          <a:lstStyle>
            <a:lvl1pPr algn="r">
              <a:defRPr sz="1200">
                <a:solidFill>
                  <a:schemeClr val="tx1"/>
                </a:solidFill>
              </a:defRPr>
            </a:lvl1pPr>
          </a:lstStyle>
          <a:p>
            <a:pPr>
              <a:defRPr/>
            </a:pPr>
            <a:fld id="{C6280E70-765D-4A52-82C1-B59E86AE483B}" type="slidenum">
              <a:rPr lang="en-US"/>
              <a:pPr>
                <a:defRPr/>
              </a:pPr>
              <a:t>‹#›</a:t>
            </a:fld>
            <a:endParaRPr lang="en-US"/>
          </a:p>
        </p:txBody>
      </p:sp>
    </p:spTree>
    <p:extLst>
      <p:ext uri="{BB962C8B-B14F-4D97-AF65-F5344CB8AC3E}">
        <p14:creationId xmlns:p14="http://schemas.microsoft.com/office/powerpoint/2010/main" val="3401104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52400" y="1676400"/>
            <a:ext cx="8839200" cy="4876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9"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4" name="Slide Number Placeholder 4"/>
          <p:cNvSpPr>
            <a:spLocks noGrp="1"/>
          </p:cNvSpPr>
          <p:nvPr>
            <p:ph type="sldNum" sz="quarter" idx="10"/>
          </p:nvPr>
        </p:nvSpPr>
        <p:spPr/>
        <p:txBody>
          <a:bodyPr/>
          <a:lstStyle>
            <a:lvl1pPr>
              <a:defRPr/>
            </a:lvl1pPr>
          </a:lstStyle>
          <a:p>
            <a:pPr>
              <a:defRPr/>
            </a:pPr>
            <a:fld id="{44D4AB4E-8E79-43C4-8C26-C49F04E059D7}" type="slidenum">
              <a:rPr lang="en-US"/>
              <a:pPr>
                <a:defRPr/>
              </a:pPr>
              <a:t>‹#›</a:t>
            </a:fld>
            <a:endParaRPr lang="en-US"/>
          </a:p>
        </p:txBody>
      </p:sp>
    </p:spTree>
    <p:extLst>
      <p:ext uri="{BB962C8B-B14F-4D97-AF65-F5344CB8AC3E}">
        <p14:creationId xmlns:p14="http://schemas.microsoft.com/office/powerpoint/2010/main" val="1730823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A3183CB1-0372-47A1-8A53-05708FE8D827}" type="slidenum">
              <a:rPr lang="en-US"/>
              <a:pPr>
                <a:defRPr/>
              </a:pPr>
              <a:t>‹#›</a:t>
            </a:fld>
            <a:endParaRPr lang="en-US"/>
          </a:p>
        </p:txBody>
      </p:sp>
    </p:spTree>
    <p:extLst>
      <p:ext uri="{BB962C8B-B14F-4D97-AF65-F5344CB8AC3E}">
        <p14:creationId xmlns:p14="http://schemas.microsoft.com/office/powerpoint/2010/main" val="1727386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5" name="Rectangle 5"/>
          <p:cNvSpPr/>
          <p:nvPr userDrawn="1"/>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8" name="Picture Placeholder 7"/>
          <p:cNvSpPr>
            <a:spLocks noGrp="1"/>
          </p:cNvSpPr>
          <p:nvPr>
            <p:ph type="pic" sz="quarter" idx="15"/>
          </p:nvPr>
        </p:nvSpPr>
        <p:spPr>
          <a:xfrm>
            <a:off x="762000" y="1600200"/>
            <a:ext cx="7467600" cy="4267200"/>
          </a:xfrm>
          <a:prstGeom prst="rect">
            <a:avLst/>
          </a:prstGeom>
        </p:spPr>
        <p:txBody>
          <a:bodyPr lIns="89879" tIns="44940" rIns="89879" bIns="44940"/>
          <a:lstStyle>
            <a:lvl1pPr>
              <a:buNone/>
              <a:defRPr/>
            </a:lvl1pPr>
          </a:lstStyle>
          <a:p>
            <a:pPr lvl="0"/>
            <a:r>
              <a:rPr lang="en-US" noProof="0" dirty="0" smtClean="0"/>
              <a:t>Click icon to add picture</a:t>
            </a:r>
            <a:endParaRPr lang="en-US" noProof="0" dirty="0"/>
          </a:p>
        </p:txBody>
      </p:sp>
      <p:sp>
        <p:nvSpPr>
          <p:cNvPr id="11"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4" name="Text Placeholder 6"/>
          <p:cNvSpPr>
            <a:spLocks noGrp="1"/>
          </p:cNvSpPr>
          <p:nvPr>
            <p:ph type="body" sz="quarter" idx="14"/>
          </p:nvPr>
        </p:nvSpPr>
        <p:spPr>
          <a:xfrm>
            <a:off x="762002" y="6553200"/>
            <a:ext cx="3810000" cy="304800"/>
          </a:xfrm>
          <a:prstGeom prst="rect">
            <a:avLst/>
          </a:prstGeom>
        </p:spPr>
        <p:txBody>
          <a:bodyPr lIns="89879" tIns="44940" rIns="89879" bIns="44940"/>
          <a:lstStyle>
            <a:lvl1pPr>
              <a:buNone/>
              <a:defRPr sz="1200" b="1" i="1"/>
            </a:lvl1pPr>
          </a:lstStyle>
          <a:p>
            <a:pPr lvl="0"/>
            <a:r>
              <a:rPr lang="en-US" dirty="0" smtClean="0"/>
              <a:t>Click to edit Master text styles</a:t>
            </a:r>
          </a:p>
        </p:txBody>
      </p:sp>
      <p:sp>
        <p:nvSpPr>
          <p:cNvPr id="6" name="Slide Number Placeholder 4"/>
          <p:cNvSpPr>
            <a:spLocks noGrp="1"/>
          </p:cNvSpPr>
          <p:nvPr>
            <p:ph type="sldNum" sz="quarter" idx="16"/>
          </p:nvPr>
        </p:nvSpPr>
        <p:spPr/>
        <p:txBody>
          <a:bodyPr/>
          <a:lstStyle>
            <a:lvl1pPr>
              <a:defRPr/>
            </a:lvl1pPr>
          </a:lstStyle>
          <a:p>
            <a:pPr>
              <a:defRPr/>
            </a:pPr>
            <a:fld id="{EE0295C2-5061-4B2E-97AA-B0EB0E8CE7C2}" type="slidenum">
              <a:rPr lang="en-US"/>
              <a:pPr>
                <a:defRPr/>
              </a:pPr>
              <a:t>‹#›</a:t>
            </a:fld>
            <a:endParaRPr lang="en-US"/>
          </a:p>
        </p:txBody>
      </p:sp>
    </p:spTree>
    <p:extLst>
      <p:ext uri="{BB962C8B-B14F-4D97-AF65-F5344CB8AC3E}">
        <p14:creationId xmlns:p14="http://schemas.microsoft.com/office/powerpoint/2010/main" val="3273145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457200" y="1752600"/>
            <a:ext cx="8382000" cy="3810000"/>
          </a:xfrm>
          <a:prstGeom prst="rect">
            <a:avLst/>
          </a:prstGeom>
        </p:spPr>
        <p:txBody>
          <a:bodyPr lIns="89879" tIns="44940" rIns="89879" bIns="4494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4" name="Text Placeholder 6"/>
          <p:cNvSpPr>
            <a:spLocks noGrp="1"/>
          </p:cNvSpPr>
          <p:nvPr>
            <p:ph type="body" sz="quarter" idx="14"/>
          </p:nvPr>
        </p:nvSpPr>
        <p:spPr>
          <a:xfrm>
            <a:off x="762002" y="6553200"/>
            <a:ext cx="3810000" cy="304800"/>
          </a:xfrm>
          <a:prstGeom prst="rect">
            <a:avLst/>
          </a:prstGeom>
        </p:spPr>
        <p:txBody>
          <a:bodyPr lIns="89879" tIns="44940" rIns="89879" bIns="44940"/>
          <a:lstStyle>
            <a:lvl1pPr>
              <a:buNone/>
              <a:defRPr sz="1200" b="1" i="1"/>
            </a:lvl1pPr>
          </a:lstStyle>
          <a:p>
            <a:pPr lvl="0"/>
            <a:r>
              <a:rPr lang="en-US" dirty="0" smtClean="0"/>
              <a:t>Click to edit Master text styles</a:t>
            </a:r>
          </a:p>
        </p:txBody>
      </p:sp>
      <p:sp>
        <p:nvSpPr>
          <p:cNvPr id="5" name="Slide Number Placeholder 4"/>
          <p:cNvSpPr>
            <a:spLocks noGrp="1"/>
          </p:cNvSpPr>
          <p:nvPr>
            <p:ph type="sldNum" sz="quarter" idx="15"/>
          </p:nvPr>
        </p:nvSpPr>
        <p:spPr/>
        <p:txBody>
          <a:bodyPr/>
          <a:lstStyle>
            <a:lvl1pPr>
              <a:defRPr/>
            </a:lvl1pPr>
          </a:lstStyle>
          <a:p>
            <a:pPr>
              <a:defRPr/>
            </a:pPr>
            <a:fld id="{2C97394E-B027-4D89-A37C-73558A0DFE59}" type="slidenum">
              <a:rPr lang="en-US"/>
              <a:pPr>
                <a:defRPr/>
              </a:pPr>
              <a:t>‹#›</a:t>
            </a:fld>
            <a:endParaRPr lang="en-US"/>
          </a:p>
        </p:txBody>
      </p:sp>
    </p:spTree>
    <p:extLst>
      <p:ext uri="{BB962C8B-B14F-4D97-AF65-F5344CB8AC3E}">
        <p14:creationId xmlns:p14="http://schemas.microsoft.com/office/powerpoint/2010/main" val="34497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6"/>
          <p:cNvSpPr txBox="1">
            <a:spLocks/>
          </p:cNvSpPr>
          <p:nvPr userDrawn="1"/>
        </p:nvSpPr>
        <p:spPr>
          <a:xfrm>
            <a:off x="2819400" y="0"/>
            <a:ext cx="6324600" cy="1219200"/>
          </a:xfrm>
          <a:prstGeom prst="rect">
            <a:avLst/>
          </a:prstGeom>
        </p:spPr>
        <p:txBody>
          <a:bodyPr lIns="89879" tIns="44940" rIns="89879" bIns="44940" anchor="ctr"/>
          <a:lstStyle>
            <a:lvl1pPr marL="168524" indent="0" algn="l">
              <a:defRPr sz="2800"/>
            </a:lvl1pPr>
          </a:lstStyle>
          <a:p>
            <a:pPr defTabSz="898796" fontAlgn="auto">
              <a:spcAft>
                <a:spcPts val="0"/>
              </a:spcAft>
              <a:defRPr/>
            </a:pPr>
            <a:r>
              <a:rPr lang="en-US" smtClean="0">
                <a:latin typeface="+mj-lt"/>
                <a:ea typeface="+mj-ea"/>
                <a:cs typeface="+mj-cs"/>
              </a:rPr>
              <a:t>Click to edit Master title style</a:t>
            </a:r>
            <a:endParaRPr lang="en-US" dirty="0">
              <a:latin typeface="+mj-lt"/>
              <a:ea typeface="+mj-ea"/>
              <a:cs typeface="+mj-cs"/>
            </a:endParaRPr>
          </a:p>
        </p:txBody>
      </p:sp>
      <p:sp>
        <p:nvSpPr>
          <p:cNvPr id="3" name="Slide Number Placeholder 5"/>
          <p:cNvSpPr>
            <a:spLocks noGrp="1"/>
          </p:cNvSpPr>
          <p:nvPr>
            <p:ph type="sldNum" sz="quarter" idx="10"/>
          </p:nvPr>
        </p:nvSpPr>
        <p:spPr/>
        <p:txBody>
          <a:bodyPr/>
          <a:lstStyle>
            <a:lvl1pPr>
              <a:defRPr/>
            </a:lvl1pPr>
          </a:lstStyle>
          <a:p>
            <a:pPr>
              <a:defRPr/>
            </a:pPr>
            <a:fld id="{604F126C-A192-4C2F-8F59-380CB020BCE6}" type="slidenum">
              <a:rPr lang="en-US"/>
              <a:pPr>
                <a:defRPr/>
              </a:pPr>
              <a:t>‹#›</a:t>
            </a:fld>
            <a:endParaRPr lang="en-US"/>
          </a:p>
        </p:txBody>
      </p:sp>
    </p:spTree>
    <p:extLst>
      <p:ext uri="{BB962C8B-B14F-4D97-AF65-F5344CB8AC3E}">
        <p14:creationId xmlns:p14="http://schemas.microsoft.com/office/powerpoint/2010/main" val="2174030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752600"/>
            <a:ext cx="8229600" cy="4114800"/>
          </a:xfrm>
          <a:prstGeom prst="rect">
            <a:avLst/>
          </a:prstGeom>
        </p:spPr>
        <p:txBody>
          <a:bodyPr lIns="89879" tIns="44940" rIns="89879" bIns="44940"/>
          <a:lstStyle>
            <a:lvl3pPr marL="898796" indent="174766">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10" name="Text Placeholder 6"/>
          <p:cNvSpPr>
            <a:spLocks noGrp="1"/>
          </p:cNvSpPr>
          <p:nvPr>
            <p:ph type="body" sz="quarter" idx="14"/>
          </p:nvPr>
        </p:nvSpPr>
        <p:spPr>
          <a:xfrm>
            <a:off x="762002" y="6553200"/>
            <a:ext cx="3810000" cy="304800"/>
          </a:xfrm>
          <a:prstGeom prst="rect">
            <a:avLst/>
          </a:prstGeom>
        </p:spPr>
        <p:txBody>
          <a:bodyPr lIns="89879" tIns="44940" rIns="89879" bIns="44940"/>
          <a:lstStyle>
            <a:lvl1pPr>
              <a:buNone/>
              <a:defRPr sz="1200" b="1" i="1"/>
            </a:lvl1pPr>
          </a:lstStyle>
          <a:p>
            <a:pPr lvl="0"/>
            <a:r>
              <a:rPr lang="en-US" dirty="0" smtClean="0"/>
              <a:t>Click to edit Master text styles</a:t>
            </a:r>
          </a:p>
        </p:txBody>
      </p:sp>
      <p:sp>
        <p:nvSpPr>
          <p:cNvPr id="5" name="Slide Number Placeholder 2"/>
          <p:cNvSpPr>
            <a:spLocks noGrp="1"/>
          </p:cNvSpPr>
          <p:nvPr>
            <p:ph type="sldNum" sz="quarter" idx="15"/>
          </p:nvPr>
        </p:nvSpPr>
        <p:spPr/>
        <p:txBody>
          <a:bodyPr/>
          <a:lstStyle>
            <a:lvl1pPr>
              <a:defRPr>
                <a:solidFill>
                  <a:schemeClr val="tx1"/>
                </a:solidFill>
              </a:defRPr>
            </a:lvl1pPr>
          </a:lstStyle>
          <a:p>
            <a:pPr>
              <a:defRPr/>
            </a:pPr>
            <a:fld id="{53CC295D-44DA-44BE-84CE-FD53CFE203C7}" type="slidenum">
              <a:rPr lang="en-US"/>
              <a:pPr>
                <a:defRPr/>
              </a:pPr>
              <a:t>‹#›</a:t>
            </a:fld>
            <a:endParaRPr lang="en-US"/>
          </a:p>
        </p:txBody>
      </p:sp>
    </p:spTree>
    <p:extLst>
      <p:ext uri="{BB962C8B-B14F-4D97-AF65-F5344CB8AC3E}">
        <p14:creationId xmlns:p14="http://schemas.microsoft.com/office/powerpoint/2010/main" val="2982346293"/>
      </p:ext>
    </p:extLst>
  </p:cSld>
  <p:clrMapOvr>
    <a:masterClrMapping/>
  </p:clrMapOvr>
  <p:transition spd="med" advClick="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8729B4EC-8597-4E1A-BBAD-72999CD631D1}" type="slidenum">
              <a:rPr lang="en-US"/>
              <a:pPr>
                <a:defRPr/>
              </a:pPr>
              <a:t>‹#›</a:t>
            </a:fld>
            <a:endParaRPr lang="en-US"/>
          </a:p>
        </p:txBody>
      </p:sp>
    </p:spTree>
    <p:extLst>
      <p:ext uri="{BB962C8B-B14F-4D97-AF65-F5344CB8AC3E}">
        <p14:creationId xmlns:p14="http://schemas.microsoft.com/office/powerpoint/2010/main" val="831588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5E0B808E-9666-4BA0-901B-A14538633BFB}" type="slidenum">
              <a:rPr lang="en-US"/>
              <a:pPr>
                <a:defRPr/>
              </a:pPr>
              <a:t>‹#›</a:t>
            </a:fld>
            <a:endParaRPr lang="en-US"/>
          </a:p>
        </p:txBody>
      </p:sp>
    </p:spTree>
    <p:extLst>
      <p:ext uri="{BB962C8B-B14F-4D97-AF65-F5344CB8AC3E}">
        <p14:creationId xmlns:p14="http://schemas.microsoft.com/office/powerpoint/2010/main" val="708646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03FDB472-2E1C-43E1-A5BE-34EF51EEEC61}" type="slidenum">
              <a:rPr lang="en-US"/>
              <a:pPr>
                <a:defRPr/>
              </a:pPr>
              <a:t>‹#›</a:t>
            </a:fld>
            <a:endParaRPr lang="en-US"/>
          </a:p>
        </p:txBody>
      </p:sp>
    </p:spTree>
    <p:extLst>
      <p:ext uri="{BB962C8B-B14F-4D97-AF65-F5344CB8AC3E}">
        <p14:creationId xmlns:p14="http://schemas.microsoft.com/office/powerpoint/2010/main" val="570141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4" name="Title 16"/>
          <p:cNvSpPr>
            <a:spLocks noGrp="1"/>
          </p:cNvSpPr>
          <p:nvPr>
            <p:ph type="title"/>
          </p:nvPr>
        </p:nvSpPr>
        <p:spPr>
          <a:xfrm>
            <a:off x="2819400" y="0"/>
            <a:ext cx="6324600" cy="1219200"/>
          </a:xfrm>
          <a:prstGeom prst="rect">
            <a:avLst/>
          </a:prstGeom>
        </p:spPr>
        <p:txBody>
          <a:bodyPr lIns="89879" tIns="44940" rIns="89879" bIns="44940" anchor="ctr"/>
          <a:lstStyle>
            <a:lvl1pPr marL="168524" indent="0" algn="l">
              <a:defRPr sz="2800"/>
            </a:lvl1pPr>
          </a:lstStyle>
          <a:p>
            <a:r>
              <a:rPr lang="en-US" dirty="0" smtClean="0"/>
              <a:t>Click to edit Master title style</a:t>
            </a:r>
            <a:endParaRPr lang="en-US" dirty="0"/>
          </a:p>
        </p:txBody>
      </p:sp>
      <p:sp>
        <p:nvSpPr>
          <p:cNvPr id="3" name="Slide Number Placeholder 4"/>
          <p:cNvSpPr>
            <a:spLocks noGrp="1"/>
          </p:cNvSpPr>
          <p:nvPr>
            <p:ph type="sldNum" sz="quarter" idx="10"/>
          </p:nvPr>
        </p:nvSpPr>
        <p:spPr/>
        <p:txBody>
          <a:bodyPr/>
          <a:lstStyle>
            <a:lvl1pPr>
              <a:defRPr/>
            </a:lvl1pPr>
          </a:lstStyle>
          <a:p>
            <a:pPr>
              <a:defRPr/>
            </a:pPr>
            <a:fld id="{C09E6500-7C70-4592-9ABC-A8E96BFE2F93}" type="slidenum">
              <a:rPr lang="en-US"/>
              <a:pPr>
                <a:defRPr/>
              </a:pPr>
              <a:t>‹#›</a:t>
            </a:fld>
            <a:endParaRPr lang="en-US"/>
          </a:p>
        </p:txBody>
      </p:sp>
    </p:spTree>
    <p:extLst>
      <p:ext uri="{BB962C8B-B14F-4D97-AF65-F5344CB8AC3E}">
        <p14:creationId xmlns:p14="http://schemas.microsoft.com/office/powerpoint/2010/main" val="77083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descr="PARCC_Header_A2"/>
          <p:cNvPicPr>
            <a:picLocks noChangeAspect="1" noChangeArrowheads="1"/>
          </p:cNvPicPr>
          <p:nvPr/>
        </p:nvPicPr>
        <p:blipFill>
          <a:blip r:embed="rId14">
            <a:extLst>
              <a:ext uri="{28A0092B-C50C-407E-A947-70E740481C1C}">
                <a14:useLocalDpi xmlns:a14="http://schemas.microsoft.com/office/drawing/2010/main" val="0"/>
              </a:ext>
            </a:extLst>
          </a:blip>
          <a:srcRect l="63492" r="5597"/>
          <a:stretch>
            <a:fillRect/>
          </a:stretch>
        </p:blipFill>
        <p:spPr bwMode="auto">
          <a:xfrm>
            <a:off x="0" y="0"/>
            <a:ext cx="28194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0" y="1219200"/>
            <a:ext cx="9144000" cy="15240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9" name="Rectangle 8"/>
          <p:cNvSpPr/>
          <p:nvPr/>
        </p:nvSpPr>
        <p:spPr>
          <a:xfrm>
            <a:off x="0" y="1447800"/>
            <a:ext cx="9144000" cy="15240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pic>
        <p:nvPicPr>
          <p:cNvPr id="1029" name="Picture 2" descr="PARCC_Header_A2"/>
          <p:cNvPicPr>
            <a:picLocks noChangeAspect="1" noChangeArrowheads="1"/>
          </p:cNvPicPr>
          <p:nvPr/>
        </p:nvPicPr>
        <p:blipFill>
          <a:blip r:embed="rId14">
            <a:extLst>
              <a:ext uri="{28A0092B-C50C-407E-A947-70E740481C1C}">
                <a14:useLocalDpi xmlns:a14="http://schemas.microsoft.com/office/drawing/2010/main" val="0"/>
              </a:ext>
            </a:extLst>
          </a:blip>
          <a:srcRect r="68254"/>
          <a:stretch>
            <a:fillRect/>
          </a:stretch>
        </p:blipFill>
        <p:spPr bwMode="auto">
          <a:xfrm>
            <a:off x="6784975" y="5867400"/>
            <a:ext cx="23590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2" descr="PARCC_Header_A2"/>
          <p:cNvPicPr>
            <a:picLocks noChangeAspect="1" noChangeArrowheads="1"/>
          </p:cNvPicPr>
          <p:nvPr/>
        </p:nvPicPr>
        <p:blipFill>
          <a:blip r:embed="rId14">
            <a:extLst>
              <a:ext uri="{28A0092B-C50C-407E-A947-70E740481C1C}">
                <a14:useLocalDpi xmlns:a14="http://schemas.microsoft.com/office/drawing/2010/main" val="0"/>
              </a:ext>
            </a:extLst>
          </a:blip>
          <a:srcRect l="29744" r="68254"/>
          <a:stretch>
            <a:fillRect/>
          </a:stretch>
        </p:blipFill>
        <p:spPr bwMode="auto">
          <a:xfrm>
            <a:off x="6858000" y="5867400"/>
            <a:ext cx="1492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8" name="Slide Number Placeholder 4"/>
          <p:cNvSpPr>
            <a:spLocks noGrp="1"/>
          </p:cNvSpPr>
          <p:nvPr>
            <p:ph type="sldNum" sz="quarter" idx="4"/>
          </p:nvPr>
        </p:nvSpPr>
        <p:spPr>
          <a:xfrm>
            <a:off x="0" y="6569075"/>
            <a:ext cx="609600" cy="288925"/>
          </a:xfrm>
          <a:prstGeom prst="rect">
            <a:avLst/>
          </a:prstGeom>
        </p:spPr>
        <p:txBody>
          <a:bodyPr vert="horz" wrap="square" lIns="89879" tIns="44940" rIns="89879" bIns="44940" numCol="1" anchor="t" anchorCtr="0" compatLnSpc="1">
            <a:prstTxWarp prst="textNoShape">
              <a:avLst/>
            </a:prstTxWarp>
            <a:normAutofit/>
          </a:bodyPr>
          <a:lstStyle>
            <a:lvl1pPr algn="ctr">
              <a:defRPr sz="1400">
                <a:solidFill>
                  <a:srgbClr val="000000"/>
                </a:solidFill>
                <a:latin typeface="Calibri" pitchFamily="34" charset="0"/>
              </a:defRPr>
            </a:lvl1pPr>
          </a:lstStyle>
          <a:p>
            <a:pPr>
              <a:defRPr/>
            </a:pPr>
            <a:fld id="{4B53EDC7-6AC2-443D-BBE7-34524B1934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94" r:id="rId1"/>
    <p:sldLayoutId id="2147484195" r:id="rId2"/>
    <p:sldLayoutId id="2147484187" r:id="rId3"/>
    <p:sldLayoutId id="2147484196" r:id="rId4"/>
    <p:sldLayoutId id="2147484197" r:id="rId5"/>
    <p:sldLayoutId id="2147484188" r:id="rId6"/>
    <p:sldLayoutId id="2147484189" r:id="rId7"/>
    <p:sldLayoutId id="2147484190" r:id="rId8"/>
    <p:sldLayoutId id="2147484191" r:id="rId9"/>
    <p:sldLayoutId id="2147484198" r:id="rId10"/>
    <p:sldLayoutId id="2147484199" r:id="rId11"/>
    <p:sldLayoutId id="2147484200" r:id="rId12"/>
  </p:sldLayoutIdLst>
  <p:timing>
    <p:tnLst>
      <p:par>
        <p:cTn id="1" dur="indefinite" restart="never" nodeType="tmRoot"/>
      </p:par>
    </p:tnLst>
  </p:timing>
  <p:hf hdr="0" ftr="0" dt="0"/>
  <p:txStyles>
    <p:titleStyle>
      <a:lvl1pPr algn="ctr" defTabSz="898525" rtl="0" eaLnBrk="0" fontAlgn="base" hangingPunct="0">
        <a:spcBef>
          <a:spcPct val="0"/>
        </a:spcBef>
        <a:spcAft>
          <a:spcPct val="0"/>
        </a:spcAft>
        <a:defRPr sz="3500" kern="1200">
          <a:solidFill>
            <a:schemeClr val="tx1"/>
          </a:solidFill>
          <a:latin typeface="+mj-lt"/>
          <a:ea typeface="ＭＳ Ｐゴシック" charset="0"/>
          <a:cs typeface="+mj-cs"/>
        </a:defRPr>
      </a:lvl1pPr>
      <a:lvl2pPr algn="ctr" defTabSz="898525" rtl="0" eaLnBrk="0" fontAlgn="base" hangingPunct="0">
        <a:spcBef>
          <a:spcPct val="0"/>
        </a:spcBef>
        <a:spcAft>
          <a:spcPct val="0"/>
        </a:spcAft>
        <a:defRPr sz="3500">
          <a:solidFill>
            <a:schemeClr val="tx1"/>
          </a:solidFill>
          <a:latin typeface="Calibri" pitchFamily="34" charset="0"/>
          <a:ea typeface="ＭＳ Ｐゴシック" charset="0"/>
        </a:defRPr>
      </a:lvl2pPr>
      <a:lvl3pPr algn="ctr" defTabSz="898525" rtl="0" eaLnBrk="0" fontAlgn="base" hangingPunct="0">
        <a:spcBef>
          <a:spcPct val="0"/>
        </a:spcBef>
        <a:spcAft>
          <a:spcPct val="0"/>
        </a:spcAft>
        <a:defRPr sz="3500">
          <a:solidFill>
            <a:schemeClr val="tx1"/>
          </a:solidFill>
          <a:latin typeface="Calibri" pitchFamily="34" charset="0"/>
          <a:ea typeface="ＭＳ Ｐゴシック" charset="0"/>
        </a:defRPr>
      </a:lvl3pPr>
      <a:lvl4pPr algn="ctr" defTabSz="898525" rtl="0" eaLnBrk="0" fontAlgn="base" hangingPunct="0">
        <a:spcBef>
          <a:spcPct val="0"/>
        </a:spcBef>
        <a:spcAft>
          <a:spcPct val="0"/>
        </a:spcAft>
        <a:defRPr sz="3500">
          <a:solidFill>
            <a:schemeClr val="tx1"/>
          </a:solidFill>
          <a:latin typeface="Calibri" pitchFamily="34" charset="0"/>
          <a:ea typeface="ＭＳ Ｐゴシック" charset="0"/>
        </a:defRPr>
      </a:lvl4pPr>
      <a:lvl5pPr algn="ctr" defTabSz="898525" rtl="0" eaLnBrk="0" fontAlgn="base" hangingPunct="0">
        <a:spcBef>
          <a:spcPct val="0"/>
        </a:spcBef>
        <a:spcAft>
          <a:spcPct val="0"/>
        </a:spcAft>
        <a:defRPr sz="3500">
          <a:solidFill>
            <a:schemeClr val="tx1"/>
          </a:solidFill>
          <a:latin typeface="Calibri" pitchFamily="34" charset="0"/>
          <a:ea typeface="ＭＳ Ｐゴシック" charset="0"/>
        </a:defRPr>
      </a:lvl5pPr>
      <a:lvl6pPr marL="457200" algn="ctr" defTabSz="898525" rtl="0" fontAlgn="base">
        <a:spcBef>
          <a:spcPct val="0"/>
        </a:spcBef>
        <a:spcAft>
          <a:spcPct val="0"/>
        </a:spcAft>
        <a:defRPr sz="3500">
          <a:solidFill>
            <a:schemeClr val="tx1"/>
          </a:solidFill>
          <a:latin typeface="Calibri" pitchFamily="34" charset="0"/>
        </a:defRPr>
      </a:lvl6pPr>
      <a:lvl7pPr marL="914400" algn="ctr" defTabSz="898525" rtl="0" fontAlgn="base">
        <a:spcBef>
          <a:spcPct val="0"/>
        </a:spcBef>
        <a:spcAft>
          <a:spcPct val="0"/>
        </a:spcAft>
        <a:defRPr sz="3500">
          <a:solidFill>
            <a:schemeClr val="tx1"/>
          </a:solidFill>
          <a:latin typeface="Calibri" pitchFamily="34" charset="0"/>
        </a:defRPr>
      </a:lvl7pPr>
      <a:lvl8pPr marL="1371600" algn="ctr" defTabSz="898525" rtl="0" fontAlgn="base">
        <a:spcBef>
          <a:spcPct val="0"/>
        </a:spcBef>
        <a:spcAft>
          <a:spcPct val="0"/>
        </a:spcAft>
        <a:defRPr sz="3500">
          <a:solidFill>
            <a:schemeClr val="tx1"/>
          </a:solidFill>
          <a:latin typeface="Calibri" pitchFamily="34" charset="0"/>
        </a:defRPr>
      </a:lvl8pPr>
      <a:lvl9pPr marL="1828800" algn="ctr" defTabSz="898525" rtl="0" fontAlgn="base">
        <a:spcBef>
          <a:spcPct val="0"/>
        </a:spcBef>
        <a:spcAft>
          <a:spcPct val="0"/>
        </a:spcAft>
        <a:defRPr sz="3500">
          <a:solidFill>
            <a:schemeClr val="tx1"/>
          </a:solidFill>
          <a:latin typeface="Calibri" pitchFamily="34" charset="0"/>
        </a:defRPr>
      </a:lvl9pPr>
    </p:titleStyle>
    <p:bodyStyle>
      <a:lvl1pPr marL="336550" indent="-336550" algn="l" defTabSz="898525" rtl="0" eaLnBrk="0" fontAlgn="base" hangingPunct="0">
        <a:spcBef>
          <a:spcPct val="20000"/>
        </a:spcBef>
        <a:spcAft>
          <a:spcPct val="0"/>
        </a:spcAft>
        <a:buClr>
          <a:srgbClr val="8F23B3"/>
        </a:buClr>
        <a:buFont typeface="Arial" charset="0"/>
        <a:buChar char="•"/>
        <a:defRPr sz="2300" kern="1200">
          <a:solidFill>
            <a:schemeClr val="tx1"/>
          </a:solidFill>
          <a:latin typeface="+mn-lt"/>
          <a:ea typeface="ＭＳ Ｐゴシック" charset="0"/>
          <a:cs typeface="+mn-cs"/>
        </a:defRPr>
      </a:lvl1pPr>
      <a:lvl2pPr marL="730250" indent="-279400" algn="l" defTabSz="898525" rtl="0" eaLnBrk="0" fontAlgn="base" hangingPunct="0">
        <a:spcBef>
          <a:spcPct val="20000"/>
        </a:spcBef>
        <a:spcAft>
          <a:spcPct val="0"/>
        </a:spcAft>
        <a:buClr>
          <a:srgbClr val="8F23B3"/>
        </a:buClr>
        <a:buFont typeface="Arial" charset="0"/>
        <a:buChar char="–"/>
        <a:defRPr sz="2000" kern="1200">
          <a:solidFill>
            <a:schemeClr val="tx1"/>
          </a:solidFill>
          <a:latin typeface="+mn-lt"/>
          <a:ea typeface="ＭＳ Ｐゴシック" charset="0"/>
          <a:cs typeface="+mn-cs"/>
        </a:defRPr>
      </a:lvl2pPr>
      <a:lvl3pPr marL="1122363" indent="-223838" algn="l" defTabSz="898525" rtl="0" eaLnBrk="0" fontAlgn="base" hangingPunct="0">
        <a:spcBef>
          <a:spcPct val="20000"/>
        </a:spcBef>
        <a:spcAft>
          <a:spcPct val="0"/>
        </a:spcAft>
        <a:buClr>
          <a:srgbClr val="8F23B3"/>
        </a:buClr>
        <a:buFont typeface="Arial" charset="0"/>
        <a:buChar char="•"/>
        <a:defRPr kern="1200">
          <a:solidFill>
            <a:schemeClr val="tx1"/>
          </a:solidFill>
          <a:latin typeface="+mn-lt"/>
          <a:ea typeface="ＭＳ Ｐゴシック" charset="0"/>
          <a:cs typeface="+mn-cs"/>
        </a:defRPr>
      </a:lvl3pPr>
      <a:lvl4pPr marL="1571625" indent="-223838" algn="l" defTabSz="898525" rtl="0" eaLnBrk="0" fontAlgn="base" hangingPunct="0">
        <a:spcBef>
          <a:spcPct val="20000"/>
        </a:spcBef>
        <a:spcAft>
          <a:spcPct val="0"/>
        </a:spcAft>
        <a:buClr>
          <a:srgbClr val="8F23B3"/>
        </a:buClr>
        <a:buFont typeface="Arial" charset="0"/>
        <a:buChar char="–"/>
        <a:defRPr sz="2000" kern="1200">
          <a:solidFill>
            <a:schemeClr val="tx1"/>
          </a:solidFill>
          <a:latin typeface="+mn-lt"/>
          <a:ea typeface="ＭＳ Ｐゴシック" charset="0"/>
          <a:cs typeface="+mn-cs"/>
        </a:defRPr>
      </a:lvl4pPr>
      <a:lvl5pPr marL="2020888" indent="-223838" algn="l" defTabSz="898525" rtl="0" eaLnBrk="0" fontAlgn="base" hangingPunct="0">
        <a:spcBef>
          <a:spcPct val="20000"/>
        </a:spcBef>
        <a:spcAft>
          <a:spcPct val="0"/>
        </a:spcAft>
        <a:buClr>
          <a:srgbClr val="8F23B3"/>
        </a:buClr>
        <a:buFont typeface="Arial" charset="0"/>
        <a:buChar char="»"/>
        <a:defRPr sz="2000" kern="1200">
          <a:solidFill>
            <a:schemeClr val="tx1"/>
          </a:solidFill>
          <a:latin typeface="+mn-lt"/>
          <a:ea typeface="ＭＳ Ｐゴシック" charset="0"/>
          <a:cs typeface="+mn-cs"/>
        </a:defRPr>
      </a:lvl5pPr>
      <a:lvl6pPr marL="2471687" indent="-224698" algn="l" defTabSz="8987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21086" indent="-224698" algn="l" defTabSz="8987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370484" indent="-224698" algn="l" defTabSz="8987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19881" indent="-224698" algn="l" defTabSz="89879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898796" rtl="0" eaLnBrk="1" latinLnBrk="0" hangingPunct="1">
        <a:defRPr sz="1800" kern="1200">
          <a:solidFill>
            <a:schemeClr val="tx1"/>
          </a:solidFill>
          <a:latin typeface="+mn-lt"/>
          <a:ea typeface="+mn-ea"/>
          <a:cs typeface="+mn-cs"/>
        </a:defRPr>
      </a:lvl1pPr>
      <a:lvl2pPr marL="449398" algn="l" defTabSz="898796" rtl="0" eaLnBrk="1" latinLnBrk="0" hangingPunct="1">
        <a:defRPr sz="1800" kern="1200">
          <a:solidFill>
            <a:schemeClr val="tx1"/>
          </a:solidFill>
          <a:latin typeface="+mn-lt"/>
          <a:ea typeface="+mn-ea"/>
          <a:cs typeface="+mn-cs"/>
        </a:defRPr>
      </a:lvl2pPr>
      <a:lvl3pPr marL="898796" algn="l" defTabSz="898796" rtl="0" eaLnBrk="1" latinLnBrk="0" hangingPunct="1">
        <a:defRPr sz="1800" kern="1200">
          <a:solidFill>
            <a:schemeClr val="tx1"/>
          </a:solidFill>
          <a:latin typeface="+mn-lt"/>
          <a:ea typeface="+mn-ea"/>
          <a:cs typeface="+mn-cs"/>
        </a:defRPr>
      </a:lvl3pPr>
      <a:lvl4pPr marL="1348193" algn="l" defTabSz="898796" rtl="0" eaLnBrk="1" latinLnBrk="0" hangingPunct="1">
        <a:defRPr sz="1800" kern="1200">
          <a:solidFill>
            <a:schemeClr val="tx1"/>
          </a:solidFill>
          <a:latin typeface="+mn-lt"/>
          <a:ea typeface="+mn-ea"/>
          <a:cs typeface="+mn-cs"/>
        </a:defRPr>
      </a:lvl4pPr>
      <a:lvl5pPr marL="1797592" algn="l" defTabSz="898796" rtl="0" eaLnBrk="1" latinLnBrk="0" hangingPunct="1">
        <a:defRPr sz="1800" kern="1200">
          <a:solidFill>
            <a:schemeClr val="tx1"/>
          </a:solidFill>
          <a:latin typeface="+mn-lt"/>
          <a:ea typeface="+mn-ea"/>
          <a:cs typeface="+mn-cs"/>
        </a:defRPr>
      </a:lvl5pPr>
      <a:lvl6pPr marL="2246989" algn="l" defTabSz="898796" rtl="0" eaLnBrk="1" latinLnBrk="0" hangingPunct="1">
        <a:defRPr sz="1800" kern="1200">
          <a:solidFill>
            <a:schemeClr val="tx1"/>
          </a:solidFill>
          <a:latin typeface="+mn-lt"/>
          <a:ea typeface="+mn-ea"/>
          <a:cs typeface="+mn-cs"/>
        </a:defRPr>
      </a:lvl6pPr>
      <a:lvl7pPr marL="2696388" algn="l" defTabSz="898796" rtl="0" eaLnBrk="1" latinLnBrk="0" hangingPunct="1">
        <a:defRPr sz="1800" kern="1200">
          <a:solidFill>
            <a:schemeClr val="tx1"/>
          </a:solidFill>
          <a:latin typeface="+mn-lt"/>
          <a:ea typeface="+mn-ea"/>
          <a:cs typeface="+mn-cs"/>
        </a:defRPr>
      </a:lvl7pPr>
      <a:lvl8pPr marL="3145784" algn="l" defTabSz="898796" rtl="0" eaLnBrk="1" latinLnBrk="0" hangingPunct="1">
        <a:defRPr sz="1800" kern="1200">
          <a:solidFill>
            <a:schemeClr val="tx1"/>
          </a:solidFill>
          <a:latin typeface="+mn-lt"/>
          <a:ea typeface="+mn-ea"/>
          <a:cs typeface="+mn-cs"/>
        </a:defRPr>
      </a:lvl8pPr>
      <a:lvl9pPr marL="3595182" algn="l" defTabSz="89879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2" descr="PARCC_Header_A2"/>
          <p:cNvPicPr>
            <a:picLocks noChangeAspect="1" noChangeArrowheads="1"/>
          </p:cNvPicPr>
          <p:nvPr/>
        </p:nvPicPr>
        <p:blipFill>
          <a:blip r:embed="rId5">
            <a:extLst>
              <a:ext uri="{28A0092B-C50C-407E-A947-70E740481C1C}">
                <a14:useLocalDpi xmlns:a14="http://schemas.microsoft.com/office/drawing/2010/main" val="0"/>
              </a:ext>
            </a:extLst>
          </a:blip>
          <a:srcRect l="63492" r="5597"/>
          <a:stretch>
            <a:fillRect/>
          </a:stretch>
        </p:blipFill>
        <p:spPr bwMode="auto">
          <a:xfrm>
            <a:off x="0" y="0"/>
            <a:ext cx="28194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0" y="1219200"/>
            <a:ext cx="9144000" cy="152400"/>
          </a:xfrm>
          <a:prstGeom prst="rect">
            <a:avLst/>
          </a:prstGeom>
          <a:solidFill>
            <a:srgbClr val="8F23B3"/>
          </a:solidFill>
          <a:ln>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9" name="Rectangle 8"/>
          <p:cNvSpPr/>
          <p:nvPr/>
        </p:nvSpPr>
        <p:spPr>
          <a:xfrm>
            <a:off x="0" y="1447800"/>
            <a:ext cx="9144000" cy="152400"/>
          </a:xfrm>
          <a:prstGeom prst="rect">
            <a:avLst/>
          </a:prstGeom>
          <a:solidFill>
            <a:srgbClr val="0091B2"/>
          </a:solidFill>
          <a:ln>
            <a:solidFill>
              <a:srgbClr val="0091B2"/>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dirty="0">
              <a:solidFill>
                <a:srgbClr val="8F23B3"/>
              </a:solidFill>
            </a:endParaRPr>
          </a:p>
        </p:txBody>
      </p:sp>
      <p:sp>
        <p:nvSpPr>
          <p:cNvPr id="12" name="Rectangle 11"/>
          <p:cNvSpPr/>
          <p:nvPr/>
        </p:nvSpPr>
        <p:spPr>
          <a:xfrm>
            <a:off x="0" y="0"/>
            <a:ext cx="9144000" cy="6858000"/>
          </a:xfrm>
          <a:prstGeom prst="rect">
            <a:avLst/>
          </a:prstGeom>
          <a:noFill/>
          <a:ln w="28575">
            <a:solidFill>
              <a:srgbClr val="8F23B3"/>
            </a:solidFill>
          </a:ln>
        </p:spPr>
        <p:style>
          <a:lnRef idx="2">
            <a:schemeClr val="accent1">
              <a:shade val="50000"/>
            </a:schemeClr>
          </a:lnRef>
          <a:fillRef idx="1">
            <a:schemeClr val="accent1"/>
          </a:fillRef>
          <a:effectRef idx="0">
            <a:schemeClr val="accent1"/>
          </a:effectRef>
          <a:fontRef idx="minor">
            <a:schemeClr val="lt1"/>
          </a:fontRef>
        </p:style>
        <p:txBody>
          <a:bodyPr lIns="89879" tIns="44940" rIns="89879" bIns="44940" anchor="ctr"/>
          <a:lstStyle/>
          <a:p>
            <a:pPr algn="ctr" fontAlgn="auto">
              <a:spcBef>
                <a:spcPts val="0"/>
              </a:spcBef>
              <a:spcAft>
                <a:spcPts val="0"/>
              </a:spcAft>
              <a:defRPr/>
            </a:pPr>
            <a:endParaRPr lang="en-US"/>
          </a:p>
        </p:txBody>
      </p:sp>
      <p:sp>
        <p:nvSpPr>
          <p:cNvPr id="13" name="Slide Number Placeholder 4"/>
          <p:cNvSpPr>
            <a:spLocks noGrp="1"/>
          </p:cNvSpPr>
          <p:nvPr>
            <p:ph type="sldNum" sz="quarter" idx="4"/>
          </p:nvPr>
        </p:nvSpPr>
        <p:spPr>
          <a:xfrm>
            <a:off x="0" y="6569075"/>
            <a:ext cx="609600" cy="288925"/>
          </a:xfrm>
          <a:prstGeom prst="rect">
            <a:avLst/>
          </a:prstGeom>
        </p:spPr>
        <p:txBody>
          <a:bodyPr vert="horz" wrap="square" lIns="89879" tIns="44940" rIns="89879" bIns="44940" numCol="1" anchor="t" anchorCtr="0" compatLnSpc="1">
            <a:prstTxWarp prst="textNoShape">
              <a:avLst/>
            </a:prstTxWarp>
            <a:normAutofit/>
          </a:bodyPr>
          <a:lstStyle>
            <a:lvl1pPr algn="ctr">
              <a:defRPr sz="1400">
                <a:solidFill>
                  <a:srgbClr val="000000"/>
                </a:solidFill>
                <a:latin typeface="Calibri" pitchFamily="34" charset="0"/>
              </a:defRPr>
            </a:lvl1pPr>
          </a:lstStyle>
          <a:p>
            <a:pPr>
              <a:defRPr/>
            </a:pPr>
            <a:fld id="{90F1E937-8925-4BCD-8640-BDF470BC538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01" r:id="rId1"/>
    <p:sldLayoutId id="2147484192" r:id="rId2"/>
    <p:sldLayoutId id="2147484193" r:id="rId3"/>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hyperlink" Target="http://www.parcconline.org/sites/parcc/files/CombinedPBATaskGenerationModelsGrades9-11.pdf"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bwMode="auto">
          <a:xfrm>
            <a:off x="381000" y="2209800"/>
            <a:ext cx="5410200" cy="241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sz="4000" dirty="0" smtClean="0">
                <a:ea typeface="ＭＳ Ｐゴシック" pitchFamily="34" charset="-128"/>
              </a:rPr>
              <a:t>Advances in the PARCC </a:t>
            </a:r>
            <a:br>
              <a:rPr lang="en-US" sz="4000" dirty="0" smtClean="0">
                <a:ea typeface="ＭＳ Ｐゴシック" pitchFamily="34" charset="-128"/>
              </a:rPr>
            </a:br>
            <a:r>
              <a:rPr lang="en-US" sz="4000" dirty="0" smtClean="0">
                <a:ea typeface="ＭＳ Ｐゴシック" pitchFamily="34" charset="-128"/>
              </a:rPr>
              <a:t>ELA/Literacy Summative Assessment: Grade 10 Sample Literary Analysis Set</a:t>
            </a:r>
          </a:p>
        </p:txBody>
      </p:sp>
      <p:sp>
        <p:nvSpPr>
          <p:cNvPr id="3" name="Subtitle 2"/>
          <p:cNvSpPr>
            <a:spLocks noGrp="1"/>
          </p:cNvSpPr>
          <p:nvPr>
            <p:ph type="body" sz="quarter" idx="13"/>
          </p:nvPr>
        </p:nvSpPr>
        <p:spPr>
          <a:xfrm>
            <a:off x="2667000" y="5641975"/>
            <a:ext cx="3395663" cy="927100"/>
          </a:xfrm>
        </p:spPr>
        <p:txBody>
          <a:bodyPr>
            <a:normAutofit/>
          </a:bodyPr>
          <a:lstStyle/>
          <a:p>
            <a:pPr marL="0" indent="0">
              <a:buFont typeface="Arial" charset="0"/>
              <a:buNone/>
              <a:defRPr/>
            </a:pPr>
            <a:r>
              <a:rPr lang="en-US" dirty="0" smtClean="0">
                <a:solidFill>
                  <a:schemeClr val="tx1">
                    <a:lumMod val="65000"/>
                    <a:lumOff val="35000"/>
                  </a:schemeClr>
                </a:solidFill>
                <a:ea typeface="+mn-ea"/>
              </a:rPr>
              <a:t>October 2013</a:t>
            </a:r>
          </a:p>
        </p:txBody>
      </p:sp>
      <p:sp>
        <p:nvSpPr>
          <p:cNvPr id="12292"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lnSpc>
                <a:spcPct val="90000"/>
              </a:lnSpc>
            </a:pPr>
            <a:fld id="{97829814-770A-4F10-9E01-14C03D93C301}" type="slidenum">
              <a:rPr lang="en-US" smtClean="0">
                <a:solidFill>
                  <a:srgbClr val="000000"/>
                </a:solidFill>
                <a:latin typeface="Calibri" pitchFamily="34" charset="0"/>
              </a:rPr>
              <a:pPr eaLnBrk="1" hangingPunct="1">
                <a:lnSpc>
                  <a:spcPct val="90000"/>
                </a:lnSpc>
              </a:pPr>
              <a:t>1</a:t>
            </a:fld>
            <a:endParaRPr lang="en-US" dirty="0" smtClean="0">
              <a:solidFill>
                <a:srgbClr val="000000"/>
              </a:solidFill>
              <a:latin typeface="Calibri" pitchFamily="34" charset="0"/>
            </a:endParaRPr>
          </a:p>
        </p:txBody>
      </p:sp>
      <p:pic>
        <p:nvPicPr>
          <p:cNvPr id="12293" name="Picture 2" descr="C:\Users\nathan.parker\AppData\Local\Microsoft\Windows\Temporary Internet Files\Content.IE5\C7RPY3ZQ\MP900442491[1].jpg"/>
          <p:cNvPicPr>
            <a:picLocks noChangeAspect="1" noChangeArrowheads="1"/>
          </p:cNvPicPr>
          <p:nvPr/>
        </p:nvPicPr>
        <p:blipFill>
          <a:blip r:embed="rId2">
            <a:extLst>
              <a:ext uri="{28A0092B-C50C-407E-A947-70E740481C1C}">
                <a14:useLocalDpi xmlns:a14="http://schemas.microsoft.com/office/drawing/2010/main" val="0"/>
              </a:ext>
            </a:extLst>
          </a:blip>
          <a:srcRect l="13393" r="16965"/>
          <a:stretch>
            <a:fillRect/>
          </a:stretch>
        </p:blipFill>
        <p:spPr bwMode="auto">
          <a:xfrm>
            <a:off x="5791200" y="1676400"/>
            <a:ext cx="19812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50292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None/>
              <a:defRPr/>
            </a:pPr>
            <a:r>
              <a:rPr lang="en-US" dirty="0" smtClean="0">
                <a:ea typeface="ＭＳ Ｐゴシック" pitchFamily="34" charset="-128"/>
              </a:rPr>
              <a:t>From the list below, select </a:t>
            </a:r>
            <a:r>
              <a:rPr lang="en-US" b="1" dirty="0" smtClean="0">
                <a:ea typeface="ＭＳ Ｐゴシック" pitchFamily="34" charset="-128"/>
              </a:rPr>
              <a:t>two</a:t>
            </a:r>
            <a:r>
              <a:rPr lang="en-US" dirty="0" smtClean="0">
                <a:ea typeface="ＭＳ Ｐゴシック" pitchFamily="34" charset="-128"/>
              </a:rPr>
              <a:t> quotations that provide additional evidence to support the answer to Part A. Drag and drop your answers into the boxes labeled “Evidence.”</a:t>
            </a:r>
          </a:p>
          <a:p>
            <a:pPr marL="0" indent="0">
              <a:lnSpc>
                <a:spcPct val="70000"/>
              </a:lnSpc>
              <a:buNone/>
              <a:defRPr/>
            </a:pPr>
            <a:r>
              <a:rPr lang="en-US" dirty="0" smtClean="0">
                <a:ea typeface="ＭＳ Ｐゴシック" pitchFamily="34" charset="-128"/>
              </a:rPr>
              <a:t>	</a:t>
            </a:r>
            <a:endParaRPr lang="en-US" sz="1800" dirty="0" smtClean="0">
              <a:ea typeface="ＭＳ Ｐゴシック" pitchFamily="34" charset="-128"/>
            </a:endParaRPr>
          </a:p>
          <a:p>
            <a:pPr marL="0" indent="0">
              <a:lnSpc>
                <a:spcPct val="70000"/>
              </a:lnSpc>
              <a:buNone/>
              <a:defRPr/>
            </a:pPr>
            <a:r>
              <a:rPr lang="en-US" sz="1800" dirty="0">
                <a:ea typeface="ＭＳ Ｐゴシック" pitchFamily="34" charset="-128"/>
              </a:rPr>
              <a:t> </a:t>
            </a:r>
            <a:r>
              <a:rPr lang="en-US" sz="1800" dirty="0" smtClean="0">
                <a:ea typeface="ＭＳ Ｐゴシック" pitchFamily="34" charset="-128"/>
              </a:rPr>
              <a:t>         </a:t>
            </a:r>
            <a:endParaRPr lang="en-US" dirty="0">
              <a:ea typeface="ＭＳ Ｐゴシック" pitchFamily="34" charset="-128"/>
            </a:endParaRP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#3—Part B</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10</a:t>
            </a:fld>
            <a:endParaRPr lang="en-US" dirty="0" smtClean="0">
              <a:latin typeface="Calibri"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774029404"/>
              </p:ext>
            </p:extLst>
          </p:nvPr>
        </p:nvGraphicFramePr>
        <p:xfrm>
          <a:off x="304800" y="2590800"/>
          <a:ext cx="6477000" cy="3901440"/>
        </p:xfrm>
        <a:graphic>
          <a:graphicData uri="http://schemas.openxmlformats.org/drawingml/2006/table">
            <a:tbl>
              <a:tblPr firstRow="1" bandRow="1">
                <a:tableStyleId>{2D5ABB26-0587-4C30-8999-92F81FD0307C}</a:tableStyleId>
              </a:tblPr>
              <a:tblGrid>
                <a:gridCol w="3068052"/>
                <a:gridCol w="3408948"/>
              </a:tblGrid>
              <a:tr h="1219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1)</a:t>
                      </a:r>
                      <a:r>
                        <a:rPr lang="en-US" sz="1100" baseline="0" dirty="0" smtClean="0"/>
                        <a:t> </a:t>
                      </a:r>
                      <a:r>
                        <a:rPr lang="en-US" sz="1100" dirty="0" smtClean="0"/>
                        <a:t>“He said, ‘The unconfined skies</a:t>
                      </a:r>
                      <a:r>
                        <a:rPr lang="en-US" sz="1100" baseline="0" dirty="0" smtClean="0"/>
                        <a:t> remain / though Minos may be lord of all the world / his sceptre is not regnant of the air, / and by that untried way is our escape.’” (lines 5-8)</a:t>
                      </a:r>
                      <a:endParaRPr lang="en-US" sz="11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2</a:t>
                      </a:r>
                      <a:r>
                        <a:rPr lang="en-US" sz="1100" baseline="0" dirty="0" smtClean="0"/>
                        <a:t>) </a:t>
                      </a:r>
                      <a:r>
                        <a:rPr lang="en-US" sz="1100" dirty="0" smtClean="0"/>
                        <a:t>“…He fashioned quills / and feathers in due order—deftly formed</a:t>
                      </a:r>
                      <a:r>
                        <a:rPr lang="en-US" sz="1100" baseline="0" dirty="0" smtClean="0"/>
                        <a:t> / from small to large, as any rustic pipe / prom straws unequal slants. He bound with thread / the middle feathers, and the lower fixed / with pliant wax; till so, in gentle curves / arranged, he bent them to the shape of birds.” (lines </a:t>
                      </a:r>
                      <a:r>
                        <a:rPr lang="en-US" sz="1100" baseline="0" smtClean="0"/>
                        <a:t>10-16)</a:t>
                      </a:r>
                      <a:endParaRPr lang="en-US" sz="1100" baseline="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90600">
                <a:tc>
                  <a:txBody>
                    <a:bodyPr/>
                    <a:lstStyle/>
                    <a:p>
                      <a:r>
                        <a:rPr lang="en-US" sz="1100" dirty="0" smtClean="0"/>
                        <a:t>3)</a:t>
                      </a:r>
                      <a:r>
                        <a:rPr lang="en-US" sz="1100" baseline="0" dirty="0" smtClean="0"/>
                        <a:t> But when at last / the father finished it, he poised himself, / and lightly floating in the winnowed air / waved his great feathered wings with bird-like ease.” (lines 24-27)</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baseline="0" dirty="0" smtClean="0"/>
                        <a:t>4) “… ‘My son, I caution you to keep / the middle way, for if your pinions dip / too low the waters may impede your flight; / and if they soar too high the sun may scorch them. / Fly midway. Gaze not at the boundless sky, …but follow my safe guidance.’” (lines 30-37)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0749">
                <a:tc>
                  <a:txBody>
                    <a:bodyPr/>
                    <a:lstStyle/>
                    <a:p>
                      <a:r>
                        <a:rPr lang="en-US" sz="1100" dirty="0" smtClean="0"/>
                        <a:t>5) “And as he called upon his father’s name / his voice was smothered in the dark blue sea, / now called </a:t>
                      </a:r>
                      <a:r>
                        <a:rPr lang="en-US" sz="1100" i="1" dirty="0" smtClean="0"/>
                        <a:t>Icarian</a:t>
                      </a:r>
                      <a:r>
                        <a:rPr lang="en-US" sz="1100" dirty="0" smtClean="0"/>
                        <a:t> from the dead</a:t>
                      </a:r>
                      <a:r>
                        <a:rPr lang="en-US" sz="1100" baseline="0" dirty="0" smtClean="0"/>
                        <a:t> boy’s name.” (lines 69-71)</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100" dirty="0" smtClean="0"/>
                        <a:t>6) “The unlucky father, not a father, called, / ‘Where are you, Icarus?’ and “Where are you? / In what place shall</a:t>
                      </a:r>
                      <a:r>
                        <a:rPr lang="en-US" sz="1100" baseline="0" dirty="0" smtClean="0"/>
                        <a:t> I seek you, Icarus?’ / He called again; and then he saw the wings / of his dear Icarus, floating on the waves; / and he began to rail and curse his art.” (lines 72-77)</a:t>
                      </a:r>
                      <a:endParaRPr lang="en-US" sz="11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0749">
                <a:tc>
                  <a:txBody>
                    <a:bodyPr/>
                    <a:lstStyle/>
                    <a:p>
                      <a:r>
                        <a:rPr lang="en-US" sz="1100" dirty="0" smtClean="0"/>
                        <a:t>7) “…Wherefore Daedalus</a:t>
                      </a:r>
                      <a:r>
                        <a:rPr lang="en-US" sz="1100" baseline="0" dirty="0" smtClean="0"/>
                        <a:t> / enraged and envious, sought to slay the youth / and cast him headlong from Minerva’s fane,-- / then spread the rumor of an accident.” (lines 96-99)</a:t>
                      </a: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1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253728073"/>
              </p:ext>
            </p:extLst>
          </p:nvPr>
        </p:nvGraphicFramePr>
        <p:xfrm>
          <a:off x="6934200" y="2743200"/>
          <a:ext cx="1981200" cy="1285240"/>
        </p:xfrm>
        <a:graphic>
          <a:graphicData uri="http://schemas.openxmlformats.org/drawingml/2006/table">
            <a:tbl>
              <a:tblPr firstRow="1" bandRow="1">
                <a:tableStyleId>{5940675A-B579-460E-94D1-54222C63F5DA}</a:tableStyleId>
              </a:tblPr>
              <a:tblGrid>
                <a:gridCol w="1981200"/>
              </a:tblGrid>
              <a:tr h="370840">
                <a:tc>
                  <a:txBody>
                    <a:bodyPr/>
                    <a:lstStyle/>
                    <a:p>
                      <a:pPr algn="ctr"/>
                      <a:r>
                        <a:rPr lang="en-US" sz="1600" dirty="0" smtClean="0"/>
                        <a:t>Evidence</a:t>
                      </a:r>
                      <a:endParaRPr lang="en-US" sz="1600" dirty="0"/>
                    </a:p>
                  </a:txBody>
                  <a:tcPr/>
                </a:tc>
              </a:tr>
              <a:tr h="370840">
                <a:tc>
                  <a:txBody>
                    <a:bodyPr/>
                    <a:lstStyle/>
                    <a:p>
                      <a:endParaRPr lang="en-US" dirty="0" smtClean="0"/>
                    </a:p>
                    <a:p>
                      <a:endParaRPr lang="en-US" dirty="0" smtClean="0"/>
                    </a:p>
                    <a:p>
                      <a:endParaRPr lang="en-US"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123866251"/>
              </p:ext>
            </p:extLst>
          </p:nvPr>
        </p:nvGraphicFramePr>
        <p:xfrm>
          <a:off x="6934200" y="4267200"/>
          <a:ext cx="1981200" cy="1285240"/>
        </p:xfrm>
        <a:graphic>
          <a:graphicData uri="http://schemas.openxmlformats.org/drawingml/2006/table">
            <a:tbl>
              <a:tblPr firstRow="1" bandRow="1">
                <a:tableStyleId>{5940675A-B579-460E-94D1-54222C63F5DA}</a:tableStyleId>
              </a:tblPr>
              <a:tblGrid>
                <a:gridCol w="1981200"/>
              </a:tblGrid>
              <a:tr h="370840">
                <a:tc>
                  <a:txBody>
                    <a:bodyPr/>
                    <a:lstStyle/>
                    <a:p>
                      <a:pPr algn="ctr"/>
                      <a:r>
                        <a:rPr lang="en-US" sz="1600" dirty="0" smtClean="0"/>
                        <a:t>Evidence</a:t>
                      </a:r>
                      <a:endParaRPr lang="en-US" sz="1600" dirty="0"/>
                    </a:p>
                  </a:txBody>
                  <a:tcPr/>
                </a:tc>
              </a:tr>
              <a:tr h="370840">
                <a:tc>
                  <a:txBody>
                    <a:bodyPr/>
                    <a:lstStyle/>
                    <a:p>
                      <a:endParaRPr lang="en-US" dirty="0" smtClean="0"/>
                    </a:p>
                    <a:p>
                      <a:endParaRPr lang="en-US" dirty="0" smtClean="0"/>
                    </a:p>
                    <a:p>
                      <a:endParaRPr lang="en-US" dirty="0"/>
                    </a:p>
                  </a:txBody>
                  <a:tcPr/>
                </a:tc>
              </a:tr>
            </a:tbl>
          </a:graphicData>
        </a:graphic>
      </p:graphicFrame>
    </p:spTree>
    <p:extLst>
      <p:ext uri="{BB962C8B-B14F-4D97-AF65-F5344CB8AC3E}">
        <p14:creationId xmlns:p14="http://schemas.microsoft.com/office/powerpoint/2010/main" val="7114324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In line 11 of Sexton’s poem, what does the use of the idea of “</a:t>
            </a:r>
            <a:r>
              <a:rPr lang="en-US" b="1" dirty="0" smtClean="0">
                <a:ea typeface="ＭＳ Ｐゴシック" pitchFamily="34" charset="-128"/>
              </a:rPr>
              <a:t>tunneling</a:t>
            </a:r>
            <a:r>
              <a:rPr lang="en-US" dirty="0" smtClean="0">
                <a:ea typeface="ＭＳ Ｐゴシック" pitchFamily="34" charset="-128"/>
              </a:rPr>
              <a:t>” reveal about Icarus at this point in the poem?</a:t>
            </a:r>
          </a:p>
          <a:p>
            <a:pPr marL="400050" lvl="1" indent="0">
              <a:lnSpc>
                <a:spcPct val="70000"/>
              </a:lnSpc>
              <a:buNone/>
              <a:defRPr/>
            </a:pPr>
            <a:endParaRPr lang="en-US" sz="24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He is engaging in an intensely concentrated action.</a:t>
            </a:r>
          </a:p>
          <a:p>
            <a:pPr marL="857250" lvl="1" indent="-457200">
              <a:lnSpc>
                <a:spcPct val="70000"/>
              </a:lnSpc>
              <a:buFont typeface="+mj-lt"/>
              <a:buAutoNum type="alphaLcParenR"/>
              <a:defRPr/>
            </a:pPr>
            <a:r>
              <a:rPr lang="en-US" sz="2400" dirty="0" smtClean="0">
                <a:ea typeface="ＭＳ Ｐゴシック" pitchFamily="34" charset="-128"/>
              </a:rPr>
              <a:t>He is doomed to become the victim of an accident.</a:t>
            </a:r>
          </a:p>
          <a:p>
            <a:pPr marL="857250" lvl="1" indent="-457200">
              <a:lnSpc>
                <a:spcPct val="70000"/>
              </a:lnSpc>
              <a:buFont typeface="+mj-lt"/>
              <a:buAutoNum type="alphaLcParenR"/>
              <a:defRPr/>
            </a:pPr>
            <a:r>
              <a:rPr lang="en-US" sz="2400" dirty="0" smtClean="0">
                <a:ea typeface="ＭＳ Ｐゴシック" pitchFamily="34" charset="-128"/>
              </a:rPr>
              <a:t>He is trying to visualize an impossible goal.</a:t>
            </a:r>
          </a:p>
          <a:p>
            <a:pPr marL="857250" lvl="1" indent="-457200">
              <a:lnSpc>
                <a:spcPct val="70000"/>
              </a:lnSpc>
              <a:buFont typeface="+mj-lt"/>
              <a:buAutoNum type="alphaLcParenR"/>
              <a:defRPr/>
            </a:pPr>
            <a:r>
              <a:rPr lang="en-US" sz="2400" dirty="0" smtClean="0">
                <a:ea typeface="ＭＳ Ｐゴシック" pitchFamily="34" charset="-128"/>
              </a:rPr>
              <a:t>He is forced to begin a puzzling quest.</a:t>
            </a: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#4—Part A</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11</a:t>
            </a:fld>
            <a:endParaRPr lang="en-US" dirty="0" smtClean="0">
              <a:latin typeface="Calibri" pitchFamily="34" charset="0"/>
            </a:endParaRPr>
          </a:p>
        </p:txBody>
      </p:sp>
    </p:spTree>
    <p:extLst>
      <p:ext uri="{BB962C8B-B14F-4D97-AF65-F5344CB8AC3E}">
        <p14:creationId xmlns:p14="http://schemas.microsoft.com/office/powerpoint/2010/main" val="27366343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Which words from Sexton’s poem best help the reader understand the meaning of “tunneling”?</a:t>
            </a:r>
          </a:p>
          <a:p>
            <a:pPr marL="0" indent="0">
              <a:lnSpc>
                <a:spcPct val="70000"/>
              </a:lnSpc>
              <a:buFont typeface="Arial" pitchFamily="34" charset="0"/>
              <a:buNone/>
              <a:defRPr/>
            </a:pPr>
            <a:endParaRPr lang="en-US" sz="2400" dirty="0">
              <a:ea typeface="ＭＳ Ｐゴシック" pitchFamily="34" charset="-128"/>
            </a:endParaRPr>
          </a:p>
          <a:p>
            <a:pPr marL="457200" indent="-457200">
              <a:lnSpc>
                <a:spcPct val="70000"/>
              </a:lnSpc>
              <a:buFont typeface="Arial" pitchFamily="34" charset="0"/>
              <a:buAutoNum type="alphaLcPeriod"/>
              <a:defRPr/>
            </a:pPr>
            <a:r>
              <a:rPr lang="en-US" dirty="0" smtClean="0">
                <a:ea typeface="ＭＳ Ｐゴシック" pitchFamily="34" charset="-128"/>
              </a:rPr>
              <a:t>“Admire his wings” (line 9)</a:t>
            </a:r>
          </a:p>
          <a:p>
            <a:pPr marL="457200" indent="-457200">
              <a:lnSpc>
                <a:spcPct val="70000"/>
              </a:lnSpc>
              <a:buFont typeface="Arial" pitchFamily="34" charset="0"/>
              <a:buAutoNum type="alphaLcPeriod"/>
              <a:defRPr/>
            </a:pPr>
            <a:r>
              <a:rPr lang="en-US" sz="2400" dirty="0" smtClean="0">
                <a:ea typeface="ＭＳ Ｐゴシック" pitchFamily="34" charset="-128"/>
              </a:rPr>
              <a:t>“Feel the fire at his neck….” (line 10)</a:t>
            </a:r>
          </a:p>
          <a:p>
            <a:pPr marL="457200" indent="-457200">
              <a:lnSpc>
                <a:spcPct val="70000"/>
              </a:lnSpc>
              <a:buFont typeface="Arial" pitchFamily="34" charset="0"/>
              <a:buAutoNum type="alphaLcPeriod"/>
              <a:defRPr/>
            </a:pPr>
            <a:r>
              <a:rPr lang="en-US" dirty="0" smtClean="0">
                <a:ea typeface="ＭＳ Ｐゴシック" pitchFamily="34" charset="-128"/>
              </a:rPr>
              <a:t>“…he glances up and is caught.” (line 11)</a:t>
            </a:r>
          </a:p>
          <a:p>
            <a:pPr marL="457200" indent="-457200">
              <a:lnSpc>
                <a:spcPct val="70000"/>
              </a:lnSpc>
              <a:buFont typeface="Arial" pitchFamily="34" charset="0"/>
              <a:buAutoNum type="alphaLcPeriod"/>
              <a:defRPr/>
            </a:pPr>
            <a:r>
              <a:rPr lang="en-US" sz="2400" dirty="0" smtClean="0">
                <a:ea typeface="ＭＳ Ｐゴシック" pitchFamily="34" charset="-128"/>
              </a:rPr>
              <a:t>“Who cares that he fell back….” </a:t>
            </a:r>
            <a:r>
              <a:rPr lang="en-US" sz="2400" smtClean="0">
                <a:ea typeface="ＭＳ Ｐゴシック" pitchFamily="34" charset="-128"/>
              </a:rPr>
              <a:t>(line 12)</a:t>
            </a:r>
            <a:endParaRPr lang="en-US" sz="2400" dirty="0" smtClean="0">
              <a:ea typeface="ＭＳ Ｐゴシック" pitchFamily="34" charset="-128"/>
            </a:endParaRP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#4—Part B</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12</a:t>
            </a:fld>
            <a:endParaRPr lang="en-US" dirty="0" smtClean="0">
              <a:latin typeface="Calibri" pitchFamily="34" charset="0"/>
            </a:endParaRPr>
          </a:p>
        </p:txBody>
      </p:sp>
    </p:spTree>
    <p:extLst>
      <p:ext uri="{BB962C8B-B14F-4D97-AF65-F5344CB8AC3E}">
        <p14:creationId xmlns:p14="http://schemas.microsoft.com/office/powerpoint/2010/main" val="33252677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839200" cy="50292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buNone/>
            </a:pPr>
            <a:r>
              <a:rPr lang="en-US" sz="1600" dirty="0" smtClean="0"/>
              <a:t>Determine </a:t>
            </a:r>
            <a:r>
              <a:rPr lang="en-US" sz="1600" dirty="0"/>
              <a:t>the central idea in Sexton’s poem, as well as specific details that help develop that idea over the course of the poem. From the list of possible central ideas, drag the </a:t>
            </a:r>
            <a:r>
              <a:rPr lang="en-US" sz="1600" b="1" dirty="0"/>
              <a:t>best</a:t>
            </a:r>
            <a:r>
              <a:rPr lang="en-US" sz="1600" dirty="0"/>
              <a:t> statement to the “Central Idea” box in the table. Then drag and drop into the table </a:t>
            </a:r>
            <a:r>
              <a:rPr lang="en-US" sz="1600" b="1" dirty="0"/>
              <a:t>three </a:t>
            </a:r>
            <a:r>
              <a:rPr lang="en-US" sz="1600" dirty="0"/>
              <a:t>supporting details in order to show how that idea is developed over the course of the poem</a:t>
            </a:r>
            <a:r>
              <a:rPr lang="en-US" sz="2000" dirty="0"/>
              <a:t>.</a:t>
            </a:r>
          </a:p>
          <a:p>
            <a:pPr marL="0" indent="0">
              <a:lnSpc>
                <a:spcPct val="70000"/>
              </a:lnSpc>
              <a:buNone/>
              <a:defRPr/>
            </a:pPr>
            <a:endParaRPr lang="en-US" dirty="0" smtClean="0">
              <a:ea typeface="ＭＳ Ｐゴシック" pitchFamily="34" charset="-128"/>
            </a:endParaRP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#5—Part A</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13</a:t>
            </a:fld>
            <a:endParaRPr lang="en-US" dirty="0" smtClean="0">
              <a:latin typeface="Calibri"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77771387"/>
              </p:ext>
            </p:extLst>
          </p:nvPr>
        </p:nvGraphicFramePr>
        <p:xfrm>
          <a:off x="228600" y="2971800"/>
          <a:ext cx="3124200" cy="1925320"/>
        </p:xfrm>
        <a:graphic>
          <a:graphicData uri="http://schemas.openxmlformats.org/drawingml/2006/table">
            <a:tbl>
              <a:tblPr firstRow="1" bandRow="1">
                <a:tableStyleId>{5940675A-B579-460E-94D1-54222C63F5DA}</a:tableStyleId>
              </a:tblPr>
              <a:tblGrid>
                <a:gridCol w="1275184"/>
                <a:gridCol w="1849016"/>
              </a:tblGrid>
              <a:tr h="370840">
                <a:tc>
                  <a:txBody>
                    <a:bodyPr/>
                    <a:lstStyle/>
                    <a:p>
                      <a:r>
                        <a:rPr lang="en-US" sz="1400" dirty="0" smtClean="0"/>
                        <a:t>Central</a:t>
                      </a:r>
                      <a:r>
                        <a:rPr lang="en-US" sz="1400" baseline="0" dirty="0" smtClean="0"/>
                        <a:t> Idea:</a:t>
                      </a:r>
                      <a:endParaRPr lang="en-US" sz="1400" dirty="0"/>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400" dirty="0"/>
                    </a:p>
                  </a:txBody>
                  <a:tcPr>
                    <a:lnL w="12700" cap="flat" cmpd="sng" algn="ctr">
                      <a:solidFill>
                        <a:schemeClr val="tx1"/>
                      </a:solidFill>
                      <a:prstDash val="solid"/>
                      <a:round/>
                      <a:headEnd type="none" w="med" len="med"/>
                      <a:tailEnd type="none" w="med" len="med"/>
                    </a:lnL>
                  </a:tcPr>
                </a:tc>
              </a:tr>
              <a:tr h="370840">
                <a:tc>
                  <a:txBody>
                    <a:bodyPr/>
                    <a:lstStyle/>
                    <a:p>
                      <a:r>
                        <a:rPr lang="en-US" sz="1400" dirty="0" smtClean="0"/>
                        <a:t>Supporting Detail:</a:t>
                      </a:r>
                      <a:endParaRPr lang="en-US" sz="1400" dirty="0"/>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400"/>
                    </a:p>
                  </a:txBody>
                  <a:tcPr>
                    <a:lnL w="12700" cap="flat" cmpd="sng" algn="ctr">
                      <a:solidFill>
                        <a:schemeClr val="tx1"/>
                      </a:solidFill>
                      <a:prstDash val="solid"/>
                      <a:round/>
                      <a:headEnd type="none" w="med" len="med"/>
                      <a:tailEnd type="none" w="med" len="med"/>
                    </a:lnL>
                  </a:tcPr>
                </a:tc>
              </a:tr>
              <a:tr h="370840">
                <a:tc>
                  <a:txBody>
                    <a:bodyPr/>
                    <a:lstStyle/>
                    <a:p>
                      <a:r>
                        <a:rPr lang="en-US" sz="1400" dirty="0" smtClean="0"/>
                        <a:t>Supporting Detail:</a:t>
                      </a:r>
                      <a:endParaRPr lang="en-US" sz="1400" dirty="0"/>
                    </a:p>
                  </a:txBody>
                  <a:tcPr>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en-US" sz="1400"/>
                    </a:p>
                  </a:txBody>
                  <a:tcPr>
                    <a:lnL w="12700" cap="flat" cmpd="sng" algn="ctr">
                      <a:solidFill>
                        <a:schemeClr val="tx1"/>
                      </a:solidFill>
                      <a:prstDash val="solid"/>
                      <a:round/>
                      <a:headEnd type="none" w="med" len="med"/>
                      <a:tailEnd type="none" w="med" len="med"/>
                    </a:lnL>
                  </a:tcPr>
                </a:tc>
              </a:tr>
              <a:tr h="370840">
                <a:tc>
                  <a:txBody>
                    <a:bodyPr/>
                    <a:lstStyle/>
                    <a:p>
                      <a:r>
                        <a:rPr lang="en-US" sz="1400" dirty="0" smtClean="0"/>
                        <a:t>Supporting Detail:</a:t>
                      </a:r>
                      <a:endParaRPr lang="en-US" sz="1400" dirty="0"/>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endParaRPr lang="en-US" sz="1400" dirty="0"/>
                    </a:p>
                  </a:txBody>
                  <a:tcPr>
                    <a:lnL w="12700" cap="flat" cmpd="sng" algn="ctr">
                      <a:solidFill>
                        <a:schemeClr val="tx1"/>
                      </a:solidFill>
                      <a:prstDash val="solid"/>
                      <a:round/>
                      <a:headEnd type="none" w="med" len="med"/>
                      <a:tailEnd type="none" w="med" len="med"/>
                    </a:ln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378743655"/>
              </p:ext>
            </p:extLst>
          </p:nvPr>
        </p:nvGraphicFramePr>
        <p:xfrm>
          <a:off x="3657600" y="2743200"/>
          <a:ext cx="2057400" cy="3114040"/>
        </p:xfrm>
        <a:graphic>
          <a:graphicData uri="http://schemas.openxmlformats.org/drawingml/2006/table">
            <a:tbl>
              <a:tblPr firstRow="1" bandRow="1">
                <a:tableStyleId>{5940675A-B579-460E-94D1-54222C63F5DA}</a:tableStyleId>
              </a:tblPr>
              <a:tblGrid>
                <a:gridCol w="2057400"/>
              </a:tblGrid>
              <a:tr h="370840">
                <a:tc>
                  <a:txBody>
                    <a:bodyPr/>
                    <a:lstStyle/>
                    <a:p>
                      <a:pPr algn="ctr"/>
                      <a:r>
                        <a:rPr lang="en-US" sz="1200" dirty="0" smtClean="0"/>
                        <a:t>Possible Central Ideas</a:t>
                      </a:r>
                      <a:endParaRPr lang="en-US" sz="1200" dirty="0"/>
                    </a:p>
                  </a:txBody>
                  <a:tcPr/>
                </a:tc>
              </a:tr>
              <a:tr h="370840">
                <a:tc>
                  <a:txBody>
                    <a:bodyPr/>
                    <a:lstStyle/>
                    <a:p>
                      <a:r>
                        <a:rPr lang="en-US" sz="1200" dirty="0" smtClean="0"/>
                        <a:t>1)</a:t>
                      </a:r>
                      <a:r>
                        <a:rPr lang="en-US" sz="1200" baseline="0" dirty="0" smtClean="0"/>
                        <a:t> Individuals who take unusual paths in life may regret their choices later.</a:t>
                      </a:r>
                      <a:endParaRPr lang="en-US" sz="1200" dirty="0"/>
                    </a:p>
                  </a:txBody>
                  <a:tcPr/>
                </a:tc>
              </a:tr>
              <a:tr h="370840">
                <a:tc>
                  <a:txBody>
                    <a:bodyPr/>
                    <a:lstStyle/>
                    <a:p>
                      <a:r>
                        <a:rPr lang="en-US" sz="1200" dirty="0" smtClean="0"/>
                        <a:t>2)</a:t>
                      </a:r>
                      <a:r>
                        <a:rPr lang="en-US" sz="1200" baseline="0" dirty="0" smtClean="0"/>
                        <a:t> Protective parents keep their children from learning important life lessons.</a:t>
                      </a:r>
                      <a:endParaRPr lang="en-US" sz="1200" dirty="0"/>
                    </a:p>
                  </a:txBody>
                  <a:tcPr/>
                </a:tc>
              </a:tr>
              <a:tr h="370840">
                <a:tc>
                  <a:txBody>
                    <a:bodyPr/>
                    <a:lstStyle/>
                    <a:p>
                      <a:r>
                        <a:rPr lang="en-US" sz="1200" dirty="0" smtClean="0"/>
                        <a:t>3) Risk-takers are admirable people because they are most likely to experience the highs and lows of life.</a:t>
                      </a:r>
                      <a:endParaRPr lang="en-US" sz="1200" dirty="0"/>
                    </a:p>
                  </a:txBody>
                  <a:tcPr/>
                </a:tc>
              </a:tr>
              <a:tr h="370840">
                <a:tc>
                  <a:txBody>
                    <a:bodyPr/>
                    <a:lstStyle/>
                    <a:p>
                      <a:r>
                        <a:rPr lang="en-US" sz="1200" dirty="0" smtClean="0"/>
                        <a:t>4) People who follow society’s rules are most likely to have productive futures.</a:t>
                      </a:r>
                      <a:endParaRPr lang="en-US" sz="1200"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897245022"/>
              </p:ext>
            </p:extLst>
          </p:nvPr>
        </p:nvGraphicFramePr>
        <p:xfrm>
          <a:off x="5943600" y="2743200"/>
          <a:ext cx="2971800" cy="4023360"/>
        </p:xfrm>
        <a:graphic>
          <a:graphicData uri="http://schemas.openxmlformats.org/drawingml/2006/table">
            <a:tbl>
              <a:tblPr firstRow="1" bandRow="1">
                <a:tableStyleId>{5940675A-B579-460E-94D1-54222C63F5DA}</a:tableStyleId>
              </a:tblPr>
              <a:tblGrid>
                <a:gridCol w="2971800"/>
              </a:tblGrid>
              <a:tr h="218440">
                <a:tc>
                  <a:txBody>
                    <a:bodyPr/>
                    <a:lstStyle/>
                    <a:p>
                      <a:pPr algn="ctr"/>
                      <a:r>
                        <a:rPr lang="en-US" sz="1200" dirty="0" smtClean="0"/>
                        <a:t>Possible Supporting</a:t>
                      </a:r>
                      <a:r>
                        <a:rPr lang="en-US" sz="1200" baseline="0" dirty="0" smtClean="0"/>
                        <a:t> Details</a:t>
                      </a:r>
                      <a:endParaRPr lang="en-US" sz="1200" dirty="0"/>
                    </a:p>
                  </a:txBody>
                  <a:tcPr/>
                </a:tc>
              </a:tr>
              <a:tr h="370840">
                <a:tc>
                  <a:txBody>
                    <a:bodyPr/>
                    <a:lstStyle/>
                    <a:p>
                      <a:r>
                        <a:rPr lang="en-US" sz="1200" dirty="0" smtClean="0"/>
                        <a:t>5)</a:t>
                      </a:r>
                      <a:r>
                        <a:rPr lang="en-US" sz="1200" baseline="0" dirty="0" smtClean="0"/>
                        <a:t> “Consider Icarus, pasting those sticky wings on,” (line 1)</a:t>
                      </a:r>
                      <a:endParaRPr lang="en-US" sz="1200" dirty="0"/>
                    </a:p>
                  </a:txBody>
                  <a:tcPr/>
                </a:tc>
              </a:tr>
              <a:tr h="370840">
                <a:tc>
                  <a:txBody>
                    <a:bodyPr/>
                    <a:lstStyle/>
                    <a:p>
                      <a:r>
                        <a:rPr lang="en-US" sz="1200" dirty="0" smtClean="0"/>
                        <a:t>6) “…think of that first flawless moment over the lawn / of the labyrinth.</a:t>
                      </a:r>
                      <a:r>
                        <a:rPr lang="en-US" sz="1200" baseline="0" dirty="0" smtClean="0"/>
                        <a:t> Think of the difference it made!” (lines 3-4)</a:t>
                      </a:r>
                      <a:endParaRPr lang="en-US" sz="1200" dirty="0"/>
                    </a:p>
                  </a:txBody>
                  <a:tcPr/>
                </a:tc>
              </a:tr>
              <a:tr h="370840">
                <a:tc>
                  <a:txBody>
                    <a:bodyPr/>
                    <a:lstStyle/>
                    <a:p>
                      <a:r>
                        <a:rPr lang="en-US" sz="1200" dirty="0" smtClean="0"/>
                        <a:t>7) “…here are the shocked starlings</a:t>
                      </a:r>
                      <a:r>
                        <a:rPr lang="en-US" sz="1200" baseline="0" dirty="0" smtClean="0"/>
                        <a:t> pumping past” (line 6)</a:t>
                      </a:r>
                      <a:endParaRPr lang="en-US" sz="1200" dirty="0"/>
                    </a:p>
                  </a:txBody>
                  <a:tcPr/>
                </a:tc>
              </a:tr>
              <a:tr h="370840">
                <a:tc>
                  <a:txBody>
                    <a:bodyPr/>
                    <a:lstStyle/>
                    <a:p>
                      <a:r>
                        <a:rPr lang="en-US" sz="1200" dirty="0" smtClean="0"/>
                        <a:t>8) “Larger than a sail, over the fog and the blast / of the plushy ocean, he goes….” (lines 8-9)</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9) “…see how casually / he glances up and is caught,…” (lines 8-9)</a:t>
                      </a:r>
                    </a:p>
                    <a:p>
                      <a:endParaRPr lang="en-US" sz="1200" dirty="0"/>
                    </a:p>
                  </a:txBody>
                  <a:tcPr/>
                </a:tc>
              </a:tr>
              <a:tr h="370840">
                <a:tc>
                  <a:txBody>
                    <a:bodyPr/>
                    <a:lstStyle/>
                    <a:p>
                      <a:r>
                        <a:rPr lang="en-US" sz="1200" dirty="0" smtClean="0"/>
                        <a:t>10)</a:t>
                      </a:r>
                      <a:r>
                        <a:rPr lang="en-US" sz="1200" baseline="0" dirty="0" smtClean="0"/>
                        <a:t> “…Who cares that he fell back to the sea?” (line 12)</a:t>
                      </a:r>
                      <a:endParaRPr lang="en-US" sz="1200" dirty="0"/>
                    </a:p>
                  </a:txBody>
                  <a:tcPr/>
                </a:tc>
              </a:tr>
              <a:tr h="370840">
                <a:tc>
                  <a:txBody>
                    <a:bodyPr/>
                    <a:lstStyle/>
                    <a:p>
                      <a:r>
                        <a:rPr lang="en-US" sz="1200" dirty="0" smtClean="0"/>
                        <a:t>11) “See him acclaiming</a:t>
                      </a:r>
                      <a:r>
                        <a:rPr lang="en-US" sz="1200" baseline="0" dirty="0" smtClean="0"/>
                        <a:t> the sun and come plunging down” (line 13)</a:t>
                      </a:r>
                      <a:endParaRPr lang="en-US" sz="1200" dirty="0"/>
                    </a:p>
                  </a:txBody>
                  <a:tcPr/>
                </a:tc>
              </a:tr>
            </a:tbl>
          </a:graphicData>
        </a:graphic>
      </p:graphicFrame>
    </p:spTree>
    <p:extLst>
      <p:ext uri="{BB962C8B-B14F-4D97-AF65-F5344CB8AC3E}">
        <p14:creationId xmlns:p14="http://schemas.microsoft.com/office/powerpoint/2010/main" val="32093190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Which statement summarizes a key difference between the excerpts from the poem by Ovid and the poem by Sexton?</a:t>
            </a:r>
          </a:p>
          <a:p>
            <a:pPr marL="400050" lvl="1" indent="0">
              <a:lnSpc>
                <a:spcPct val="70000"/>
              </a:lnSpc>
              <a:buNone/>
              <a:defRPr/>
            </a:pPr>
            <a:endParaRPr lang="en-US" sz="24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Ovid portrays Icarus as naïve, whereas Sexton portrays Icarus as wise.</a:t>
            </a:r>
          </a:p>
          <a:p>
            <a:pPr marL="857250" lvl="1" indent="-457200">
              <a:lnSpc>
                <a:spcPct val="70000"/>
              </a:lnSpc>
              <a:buFont typeface="+mj-lt"/>
              <a:buAutoNum type="alphaLcParenR"/>
              <a:defRPr/>
            </a:pPr>
            <a:r>
              <a:rPr lang="en-US" sz="2400" dirty="0" smtClean="0">
                <a:ea typeface="ＭＳ Ｐゴシック" pitchFamily="34" charset="-128"/>
              </a:rPr>
              <a:t>Ovid emphasizes Icarus’s adventurousness, whereas Sexton emphasizes Icarus’s timidity.</a:t>
            </a:r>
          </a:p>
          <a:p>
            <a:pPr marL="857250" lvl="1" indent="-457200">
              <a:lnSpc>
                <a:spcPct val="70000"/>
              </a:lnSpc>
              <a:buFont typeface="+mj-lt"/>
              <a:buAutoNum type="alphaLcParenR"/>
              <a:defRPr/>
            </a:pPr>
            <a:r>
              <a:rPr lang="en-US" sz="2400" dirty="0" smtClean="0">
                <a:ea typeface="ＭＳ Ｐゴシック" pitchFamily="34" charset="-128"/>
              </a:rPr>
              <a:t>Ovid believes the goddess Pallas is the true hero of the myth, whereas Sexton believes Daedalus is the true hero.</a:t>
            </a:r>
          </a:p>
          <a:p>
            <a:pPr marL="857250" lvl="1" indent="-457200">
              <a:lnSpc>
                <a:spcPct val="70000"/>
              </a:lnSpc>
              <a:buFont typeface="+mj-lt"/>
              <a:buAutoNum type="alphaLcParenR"/>
              <a:defRPr/>
            </a:pPr>
            <a:r>
              <a:rPr lang="en-US" sz="2400" dirty="0" smtClean="0">
                <a:ea typeface="ＭＳ Ｐゴシック" pitchFamily="34" charset="-128"/>
              </a:rPr>
              <a:t>Ovid considers Icarus’s flight an act of human arrogance, whereas Sexton considers it an act of heroism.</a:t>
            </a: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#6—Part A</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14</a:t>
            </a:fld>
            <a:endParaRPr lang="en-US" dirty="0" smtClean="0">
              <a:latin typeface="Calibri" pitchFamily="34" charset="0"/>
            </a:endParaRPr>
          </a:p>
        </p:txBody>
      </p:sp>
    </p:spTree>
    <p:extLst>
      <p:ext uri="{BB962C8B-B14F-4D97-AF65-F5344CB8AC3E}">
        <p14:creationId xmlns:p14="http://schemas.microsoft.com/office/powerpoint/2010/main" val="32220839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Which </a:t>
            </a:r>
            <a:r>
              <a:rPr lang="en-US" b="1" dirty="0" smtClean="0">
                <a:ea typeface="ＭＳ Ｐゴシック" pitchFamily="34" charset="-128"/>
              </a:rPr>
              <a:t>two</a:t>
            </a:r>
            <a:r>
              <a:rPr lang="en-US" dirty="0" smtClean="0">
                <a:ea typeface="ＭＳ Ｐゴシック" pitchFamily="34" charset="-128"/>
              </a:rPr>
              <a:t> quotations best support the answer to Part A? Choose </a:t>
            </a:r>
            <a:r>
              <a:rPr lang="en-US" b="1" dirty="0" smtClean="0">
                <a:ea typeface="ＭＳ Ｐゴシック" pitchFamily="34" charset="-128"/>
              </a:rPr>
              <a:t>one</a:t>
            </a:r>
            <a:r>
              <a:rPr lang="en-US" dirty="0" smtClean="0">
                <a:ea typeface="ＭＳ Ｐゴシック" pitchFamily="34" charset="-128"/>
              </a:rPr>
              <a:t> from Ovid’s poem and </a:t>
            </a:r>
            <a:r>
              <a:rPr lang="en-US" b="1" dirty="0" smtClean="0">
                <a:ea typeface="ＭＳ Ｐゴシック" pitchFamily="34" charset="-128"/>
              </a:rPr>
              <a:t>one</a:t>
            </a:r>
            <a:r>
              <a:rPr lang="en-US" dirty="0" smtClean="0">
                <a:ea typeface="ＭＳ Ｐゴシック" pitchFamily="34" charset="-128"/>
              </a:rPr>
              <a:t> from Sexton’s poem.</a:t>
            </a:r>
          </a:p>
          <a:p>
            <a:pPr marL="400050" lvl="1" indent="0">
              <a:lnSpc>
                <a:spcPct val="70000"/>
              </a:lnSpc>
              <a:buNone/>
              <a:defRPr/>
            </a:pPr>
            <a:endParaRPr lang="en-US" sz="28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“…unaware / of dangers to himself, perchance would chase / the feathers,…” (Ovid, lines 18-20)</a:t>
            </a:r>
          </a:p>
          <a:p>
            <a:pPr marL="857250" lvl="1" indent="-457200">
              <a:lnSpc>
                <a:spcPct val="70000"/>
              </a:lnSpc>
              <a:buFont typeface="+mj-lt"/>
              <a:buAutoNum type="alphaLcParenR"/>
              <a:defRPr/>
            </a:pPr>
            <a:r>
              <a:rPr lang="en-US" sz="2400" dirty="0" smtClean="0">
                <a:ea typeface="ＭＳ Ｐゴシック" pitchFamily="34" charset="-128"/>
              </a:rPr>
              <a:t>“…Proud of his success, / the foolish Icarus forsook his guide,” (Ovid, lines 60-61)</a:t>
            </a:r>
          </a:p>
          <a:p>
            <a:pPr marL="857250" lvl="1" indent="-457200">
              <a:lnSpc>
                <a:spcPct val="70000"/>
              </a:lnSpc>
              <a:buFont typeface="+mj-lt"/>
              <a:buAutoNum type="alphaLcParenR"/>
              <a:defRPr/>
            </a:pPr>
            <a:r>
              <a:rPr lang="en-US" sz="2400" dirty="0" smtClean="0">
                <a:ea typeface="ＭＳ Ｐゴシック" pitchFamily="34" charset="-128"/>
              </a:rPr>
              <a:t>“But Pallas, goddess of ingenious men, / saving the pupil changed him to a bird,” (Ovid, lines 100-101)</a:t>
            </a:r>
          </a:p>
          <a:p>
            <a:pPr marL="857250" lvl="1" indent="-457200">
              <a:lnSpc>
                <a:spcPct val="70000"/>
              </a:lnSpc>
              <a:buFont typeface="+mj-lt"/>
              <a:buAutoNum type="alphaLcParenR"/>
              <a:defRPr/>
            </a:pPr>
            <a:r>
              <a:rPr lang="en-US" sz="2400" dirty="0" smtClean="0">
                <a:ea typeface="ＭＳ Ｐゴシック" pitchFamily="34" charset="-128"/>
              </a:rPr>
              <a:t>“…testing that strange little tug at his shoulder blade….” (Sexton, line 2)</a:t>
            </a:r>
          </a:p>
          <a:p>
            <a:pPr marL="857250" lvl="1" indent="-457200">
              <a:lnSpc>
                <a:spcPct val="70000"/>
              </a:lnSpc>
              <a:buFont typeface="+mj-lt"/>
              <a:buAutoNum type="alphaLcParenR"/>
              <a:defRPr/>
            </a:pPr>
            <a:r>
              <a:rPr lang="en-US" sz="2400" dirty="0" smtClean="0">
                <a:ea typeface="ＭＳ Ｐゴシック" pitchFamily="34" charset="-128"/>
              </a:rPr>
              <a:t>“There below are the trees, as awkward as camels;” (Sexton, line 5)</a:t>
            </a:r>
          </a:p>
          <a:p>
            <a:pPr marL="857250" lvl="1" indent="-457200">
              <a:lnSpc>
                <a:spcPct val="70000"/>
              </a:lnSpc>
              <a:buFont typeface="+mj-lt"/>
              <a:buAutoNum type="alphaLcParenR"/>
              <a:defRPr/>
            </a:pPr>
            <a:r>
              <a:rPr lang="en-US" sz="2400" dirty="0" smtClean="0">
                <a:ea typeface="ＭＳ Ｐゴシック" pitchFamily="34" charset="-128"/>
              </a:rPr>
              <a:t>“See him acclaiming the sun and come plunging down / while his sensible daddy goes straight into town.” (Sexton, lines 13-14)</a:t>
            </a:r>
            <a:endParaRPr lang="en-US" sz="2400" dirty="0">
              <a:ea typeface="ＭＳ Ｐゴシック" pitchFamily="34" charset="-128"/>
            </a:endParaRPr>
          </a:p>
          <a:p>
            <a:pPr marL="857250" lvl="1" indent="-457200">
              <a:lnSpc>
                <a:spcPct val="70000"/>
              </a:lnSpc>
              <a:buFont typeface="+mj-lt"/>
              <a:buAutoNum type="alphaLcParenR"/>
              <a:defRPr/>
            </a:pPr>
            <a:endParaRPr lang="en-US" sz="2000" dirty="0">
              <a:ea typeface="ＭＳ Ｐゴシック" pitchFamily="34" charset="-128"/>
            </a:endParaRPr>
          </a:p>
          <a:p>
            <a:pPr marL="857250" lvl="1" indent="-457200">
              <a:lnSpc>
                <a:spcPct val="70000"/>
              </a:lnSpc>
              <a:buFont typeface="+mj-lt"/>
              <a:buAutoNum type="alphaLcParenR"/>
              <a:defRPr/>
            </a:pPr>
            <a:endParaRPr lang="en-US" sz="2000" dirty="0">
              <a:ea typeface="ＭＳ Ｐゴシック" pitchFamily="34" charset="-128"/>
            </a:endParaRPr>
          </a:p>
          <a:p>
            <a:pPr marL="857250" lvl="1" indent="-457200">
              <a:lnSpc>
                <a:spcPct val="70000"/>
              </a:lnSpc>
              <a:buFont typeface="+mj-lt"/>
              <a:buAutoNum type="alphaLcParenR"/>
              <a:defRPr/>
            </a:pPr>
            <a:endParaRPr lang="en-US" sz="2000" dirty="0" smtClean="0">
              <a:ea typeface="ＭＳ Ｐゴシック" pitchFamily="34" charset="-128"/>
            </a:endParaRP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#6—Part B</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15</a:t>
            </a:fld>
            <a:endParaRPr lang="en-US" dirty="0" smtClean="0">
              <a:latin typeface="Calibri" pitchFamily="34" charset="0"/>
            </a:endParaRPr>
          </a:p>
        </p:txBody>
      </p:sp>
    </p:spTree>
    <p:extLst>
      <p:ext uri="{BB962C8B-B14F-4D97-AF65-F5344CB8AC3E}">
        <p14:creationId xmlns:p14="http://schemas.microsoft.com/office/powerpoint/2010/main" val="17040994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Use what you have learned from reading “Daedalus and Icarus” by Ovid and “To a Friend Whose Work Has Come to Triumph” by Anne Sexton to write an essay that provides an analysis of how Sexton transforms “Daedalus and Icarus.”</a:t>
            </a:r>
          </a:p>
          <a:p>
            <a:pPr marL="0" indent="0">
              <a:lnSpc>
                <a:spcPct val="70000"/>
              </a:lnSpc>
              <a:buFont typeface="Arial" pitchFamily="34" charset="0"/>
              <a:buNone/>
              <a:defRPr/>
            </a:pPr>
            <a:endParaRPr lang="en-US" dirty="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Develop your claim(s) of how Sexton transforms “Daedalus and Icarus” with evidence from both texts. As a starting point, you may want to consider what is emphasized, absent, or different in the two texts, but feel free to develop your own focus for analysis.</a:t>
            </a: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#7—Prototype Item</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16</a:t>
            </a:fld>
            <a:endParaRPr lang="en-US" dirty="0" smtClean="0">
              <a:latin typeface="Calibri" pitchFamily="34" charset="0"/>
            </a:endParaRPr>
          </a:p>
        </p:txBody>
      </p:sp>
    </p:spTree>
    <p:extLst>
      <p:ext uri="{BB962C8B-B14F-4D97-AF65-F5344CB8AC3E}">
        <p14:creationId xmlns:p14="http://schemas.microsoft.com/office/powerpoint/2010/main" val="11903111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Content Placeholder 1"/>
          <p:cNvSpPr>
            <a:spLocks noGrp="1"/>
          </p:cNvSpPr>
          <p:nvPr>
            <p:ph idx="1"/>
          </p:nvPr>
        </p:nvSpPr>
        <p:spPr bwMode="auto">
          <a:xfrm>
            <a:off x="228600" y="1676400"/>
            <a:ext cx="8534400" cy="5029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Bef>
                <a:spcPct val="0"/>
              </a:spcBef>
              <a:spcAft>
                <a:spcPts val="1175"/>
              </a:spcAft>
            </a:pPr>
            <a:r>
              <a:rPr lang="en-US" sz="2600" dirty="0" smtClean="0">
                <a:ea typeface="ＭＳ Ｐゴシック" pitchFamily="34" charset="-128"/>
              </a:rPr>
              <a:t>The Common Core State Standards in English language arts/literacy and mathematics were created by educators around the nation.</a:t>
            </a:r>
          </a:p>
          <a:p>
            <a:pPr eaLnBrk="1" hangingPunct="1">
              <a:spcBef>
                <a:spcPct val="0"/>
              </a:spcBef>
              <a:spcAft>
                <a:spcPts val="1175"/>
              </a:spcAft>
            </a:pPr>
            <a:r>
              <a:rPr lang="en-US" sz="2600" dirty="0" smtClean="0">
                <a:ea typeface="ＭＳ Ｐゴシック" pitchFamily="34" charset="-128"/>
              </a:rPr>
              <a:t>Nearly every state in the nation is working individually and collectively to improve its instruction and assessments to ensure students graduate with the knowledge and skills most demanded by college and careers.</a:t>
            </a:r>
          </a:p>
          <a:p>
            <a:pPr eaLnBrk="1" hangingPunct="1">
              <a:spcBef>
                <a:spcPct val="0"/>
              </a:spcBef>
              <a:spcAft>
                <a:spcPts val="1175"/>
              </a:spcAft>
            </a:pPr>
            <a:r>
              <a:rPr lang="en-US" sz="2600" dirty="0" smtClean="0">
                <a:ea typeface="ＭＳ Ｐゴシック" pitchFamily="34" charset="-128"/>
              </a:rPr>
              <a:t>The PARCC assessment rewards this commitment by providing an assessment focused on the instructional shifts and academic skills needed to prepare all students for college and career readiness in the 21</a:t>
            </a:r>
            <a:r>
              <a:rPr lang="en-US" sz="2600" baseline="30000" dirty="0" smtClean="0">
                <a:ea typeface="ＭＳ Ｐゴシック" pitchFamily="34" charset="-128"/>
              </a:rPr>
              <a:t>st</a:t>
            </a:r>
            <a:r>
              <a:rPr lang="en-US" sz="2600" dirty="0" smtClean="0">
                <a:ea typeface="ＭＳ Ｐゴシック" pitchFamily="34" charset="-128"/>
              </a:rPr>
              <a:t> century.</a:t>
            </a:r>
          </a:p>
        </p:txBody>
      </p:sp>
      <p:sp>
        <p:nvSpPr>
          <p:cNvPr id="76803" name="Title 3"/>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eaLnBrk="1" hangingPunct="1"/>
            <a:r>
              <a:rPr lang="en-US" smtClean="0">
                <a:ea typeface="ＭＳ Ｐゴシック" pitchFamily="34" charset="-128"/>
              </a:rPr>
              <a:t>A Strong Foundation: </a:t>
            </a:r>
            <a:br>
              <a:rPr lang="en-US" smtClean="0">
                <a:ea typeface="ＭＳ Ｐゴシック" pitchFamily="34" charset="-128"/>
              </a:rPr>
            </a:br>
            <a:r>
              <a:rPr lang="en-US" smtClean="0">
                <a:ea typeface="ＭＳ Ｐゴシック" pitchFamily="34" charset="-128"/>
              </a:rPr>
              <a:t>The Common Core State Standards</a:t>
            </a:r>
          </a:p>
        </p:txBody>
      </p:sp>
      <p:sp>
        <p:nvSpPr>
          <p:cNvPr id="76804"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4503ADD5-BADA-4367-9EFF-B23B7C1B1646}" type="slidenum">
              <a:rPr lang="en-US" smtClean="0">
                <a:latin typeface="Calibri" pitchFamily="34" charset="0"/>
              </a:rPr>
              <a:pPr eaLnBrk="1" hangingPunct="1"/>
              <a:t>17</a:t>
            </a:fld>
            <a:endParaRPr lang="en-US" smtClean="0">
              <a:latin typeface="Calibri" pitchFamily="34"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defRPr/>
            </a:pPr>
            <a:r>
              <a:rPr lang="en-US" dirty="0" smtClean="0">
                <a:ea typeface="+mn-ea"/>
              </a:rPr>
              <a:t>The following slides will provide the reader an overview of both the new sample items and some of the previously released prototype items for grade 10.</a:t>
            </a:r>
          </a:p>
          <a:p>
            <a:pPr>
              <a:defRPr/>
            </a:pPr>
            <a:endParaRPr lang="en-US" dirty="0">
              <a:ea typeface="+mn-ea"/>
            </a:endParaRPr>
          </a:p>
          <a:p>
            <a:pPr>
              <a:defRPr/>
            </a:pPr>
            <a:r>
              <a:rPr lang="en-US" dirty="0" smtClean="0">
                <a:ea typeface="+mn-ea"/>
              </a:rPr>
              <a:t>Together, they form a complete Literary </a:t>
            </a:r>
            <a:r>
              <a:rPr lang="en-US" dirty="0">
                <a:ea typeface="+mn-ea"/>
              </a:rPr>
              <a:t>A</a:t>
            </a:r>
            <a:r>
              <a:rPr lang="en-US" dirty="0" smtClean="0">
                <a:ea typeface="+mn-ea"/>
              </a:rPr>
              <a:t>nalysis </a:t>
            </a:r>
            <a:r>
              <a:rPr lang="en-US" dirty="0">
                <a:ea typeface="+mn-ea"/>
              </a:rPr>
              <a:t>T</a:t>
            </a:r>
            <a:r>
              <a:rPr lang="en-US" dirty="0" smtClean="0">
                <a:ea typeface="+mn-ea"/>
              </a:rPr>
              <a:t>ask(LAT).</a:t>
            </a:r>
          </a:p>
          <a:p>
            <a:pPr>
              <a:defRPr/>
            </a:pPr>
            <a:endParaRPr lang="en-US" dirty="0">
              <a:ea typeface="+mn-ea"/>
            </a:endParaRPr>
          </a:p>
          <a:p>
            <a:pPr>
              <a:defRPr/>
            </a:pPr>
            <a:r>
              <a:rPr lang="en-US" dirty="0" smtClean="0">
                <a:ea typeface="+mn-ea"/>
              </a:rPr>
              <a:t>This set aligns to Task </a:t>
            </a:r>
            <a:r>
              <a:rPr lang="en-US" dirty="0">
                <a:ea typeface="+mn-ea"/>
              </a:rPr>
              <a:t>G</a:t>
            </a:r>
            <a:r>
              <a:rPr lang="en-US" dirty="0" smtClean="0">
                <a:ea typeface="+mn-ea"/>
              </a:rPr>
              <a:t>eneration </a:t>
            </a:r>
            <a:r>
              <a:rPr lang="en-US" dirty="0">
                <a:ea typeface="+mn-ea"/>
              </a:rPr>
              <a:t>M</a:t>
            </a:r>
            <a:r>
              <a:rPr lang="en-US" dirty="0" smtClean="0">
                <a:ea typeface="+mn-ea"/>
              </a:rPr>
              <a:t>odel 10A4PBA. You can access the grades 9-11 </a:t>
            </a:r>
            <a:r>
              <a:rPr lang="en-US" dirty="0">
                <a:ea typeface="+mn-ea"/>
              </a:rPr>
              <a:t>task models at </a:t>
            </a:r>
            <a:r>
              <a:rPr lang="en-US" dirty="0">
                <a:ea typeface="+mn-ea"/>
                <a:hlinkClick r:id="rId2"/>
              </a:rPr>
              <a:t>http://</a:t>
            </a:r>
            <a:r>
              <a:rPr lang="en-US" dirty="0" smtClean="0">
                <a:ea typeface="+mn-ea"/>
                <a:hlinkClick r:id="rId2"/>
              </a:rPr>
              <a:t>www.parcconline.org/sites/parcc/files/CombinedPBATaskGenerationModelsGrades9-11.pdf</a:t>
            </a:r>
            <a:r>
              <a:rPr lang="en-US" dirty="0" smtClean="0">
                <a:ea typeface="+mn-ea"/>
              </a:rPr>
              <a:t>. </a:t>
            </a:r>
            <a:endParaRPr lang="en-US" dirty="0">
              <a:ea typeface="+mn-ea"/>
            </a:endParaRPr>
          </a:p>
        </p:txBody>
      </p:sp>
      <p:sp>
        <p:nvSpPr>
          <p:cNvPr id="2" name="Title 1"/>
          <p:cNvSpPr>
            <a:spLocks noGrp="1"/>
          </p:cNvSpPr>
          <p:nvPr>
            <p:ph type="title"/>
          </p:nvPr>
        </p:nvSpPr>
        <p:spPr/>
        <p:txBody>
          <a:bodyPr>
            <a:noAutofit/>
          </a:bodyPr>
          <a:lstStyle/>
          <a:p>
            <a:pPr>
              <a:defRPr/>
            </a:pPr>
            <a:r>
              <a:rPr lang="en-US" dirty="0" smtClean="0">
                <a:latin typeface="+mn-lt"/>
                <a:ea typeface="+mj-ea"/>
                <a:cs typeface="Century Gothic"/>
              </a:rPr>
              <a:t>Grade 10 Sample Items Overview</a:t>
            </a:r>
            <a:endParaRPr lang="en-US" dirty="0">
              <a:latin typeface="+mn-lt"/>
              <a:ea typeface="+mj-ea"/>
              <a:cs typeface="Century Gothic"/>
            </a:endParaRPr>
          </a:p>
        </p:txBody>
      </p:sp>
      <p:sp>
        <p:nvSpPr>
          <p:cNvPr id="3891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9FEF2ECC-DF7B-4DE7-B4F0-94EF69B8383A}" type="slidenum">
              <a:rPr lang="en-US" smtClean="0">
                <a:latin typeface="Calibri" pitchFamily="34" charset="0"/>
              </a:rPr>
              <a:pPr eaLnBrk="1" hangingPunct="1"/>
              <a:t>2</a:t>
            </a:fld>
            <a:endParaRPr lang="en-US" smtClean="0">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Font typeface="Arial" pitchFamily="34" charset="0"/>
              <a:buNone/>
              <a:defRPr/>
            </a:pPr>
            <a:endParaRPr lang="en-US" sz="2800" dirty="0">
              <a:ea typeface="+mn-ea"/>
            </a:endParaRPr>
          </a:p>
          <a:p>
            <a:pPr>
              <a:lnSpc>
                <a:spcPct val="110000"/>
              </a:lnSpc>
              <a:buFont typeface="Arial" pitchFamily="34" charset="0"/>
              <a:buChar char="•"/>
              <a:defRPr/>
            </a:pPr>
            <a:r>
              <a:rPr lang="en-US" dirty="0">
                <a:ea typeface="+mn-ea"/>
                <a:cs typeface="Century Gothic"/>
              </a:rPr>
              <a:t>Students </a:t>
            </a:r>
            <a:r>
              <a:rPr lang="en-US" dirty="0" smtClean="0">
                <a:ea typeface="+mn-ea"/>
                <a:cs typeface="Century Gothic"/>
              </a:rPr>
              <a:t>carefully consider </a:t>
            </a:r>
            <a:r>
              <a:rPr lang="en-US" dirty="0">
                <a:ea typeface="+mn-ea"/>
                <a:cs typeface="Century Gothic"/>
              </a:rPr>
              <a:t>two literary </a:t>
            </a:r>
            <a:r>
              <a:rPr lang="en-US" dirty="0" smtClean="0">
                <a:ea typeface="+mn-ea"/>
                <a:cs typeface="Century Gothic"/>
              </a:rPr>
              <a:t>texts worthy of close study.</a:t>
            </a:r>
          </a:p>
          <a:p>
            <a:pPr>
              <a:lnSpc>
                <a:spcPct val="110000"/>
              </a:lnSpc>
              <a:buFont typeface="Arial" pitchFamily="34" charset="0"/>
              <a:buChar char="•"/>
              <a:defRPr/>
            </a:pPr>
            <a:r>
              <a:rPr lang="en-US" dirty="0" smtClean="0">
                <a:ea typeface="+mn-ea"/>
                <a:cs typeface="Century Gothic"/>
              </a:rPr>
              <a:t>They are </a:t>
            </a:r>
            <a:r>
              <a:rPr lang="en-US" dirty="0">
                <a:ea typeface="+mn-ea"/>
                <a:cs typeface="Century Gothic"/>
              </a:rPr>
              <a:t>asked </a:t>
            </a:r>
            <a:r>
              <a:rPr lang="en-US" dirty="0" smtClean="0">
                <a:ea typeface="+mn-ea"/>
                <a:cs typeface="Century Gothic"/>
              </a:rPr>
              <a:t>to answer </a:t>
            </a:r>
            <a:r>
              <a:rPr lang="en-US" dirty="0">
                <a:ea typeface="+mn-ea"/>
                <a:cs typeface="Century Gothic"/>
              </a:rPr>
              <a:t>a few </a:t>
            </a:r>
            <a:r>
              <a:rPr lang="en-US" dirty="0" smtClean="0">
                <a:ea typeface="+mn-ea"/>
                <a:cs typeface="Century Gothic"/>
              </a:rPr>
              <a:t>EBSR and TECR questions about each text to demonstrate their </a:t>
            </a:r>
            <a:r>
              <a:rPr lang="en-US" dirty="0">
                <a:ea typeface="+mn-ea"/>
                <a:cs typeface="Century Gothic"/>
              </a:rPr>
              <a:t>ability to </a:t>
            </a:r>
            <a:r>
              <a:rPr lang="en-US" dirty="0" smtClean="0">
                <a:ea typeface="+mn-ea"/>
                <a:cs typeface="Century Gothic"/>
              </a:rPr>
              <a:t>do close </a:t>
            </a:r>
            <a:r>
              <a:rPr lang="en-US" dirty="0">
                <a:ea typeface="+mn-ea"/>
                <a:cs typeface="Century Gothic"/>
              </a:rPr>
              <a:t>analytic reading and </a:t>
            </a:r>
            <a:r>
              <a:rPr lang="en-US" dirty="0" smtClean="0">
                <a:ea typeface="+mn-ea"/>
                <a:cs typeface="Century Gothic"/>
              </a:rPr>
              <a:t>to compare and synthesize </a:t>
            </a:r>
            <a:r>
              <a:rPr lang="en-US" dirty="0">
                <a:ea typeface="+mn-ea"/>
                <a:cs typeface="Century Gothic"/>
              </a:rPr>
              <a:t>ideas. </a:t>
            </a:r>
            <a:endParaRPr lang="en-US" dirty="0" smtClean="0">
              <a:ea typeface="+mn-ea"/>
              <a:cs typeface="Century Gothic"/>
            </a:endParaRPr>
          </a:p>
          <a:p>
            <a:pPr>
              <a:lnSpc>
                <a:spcPct val="110000"/>
              </a:lnSpc>
              <a:buFont typeface="Arial" pitchFamily="34" charset="0"/>
              <a:buChar char="•"/>
              <a:defRPr/>
            </a:pPr>
            <a:r>
              <a:rPr lang="en-US" dirty="0" smtClean="0">
                <a:ea typeface="+mn-ea"/>
                <a:cs typeface="Century Gothic"/>
              </a:rPr>
              <a:t>Students </a:t>
            </a:r>
            <a:r>
              <a:rPr lang="en-US" dirty="0">
                <a:ea typeface="+mn-ea"/>
                <a:cs typeface="Century Gothic"/>
              </a:rPr>
              <a:t>write a literary </a:t>
            </a:r>
            <a:r>
              <a:rPr lang="en-US" dirty="0" smtClean="0">
                <a:ea typeface="+mn-ea"/>
                <a:cs typeface="Century Gothic"/>
              </a:rPr>
              <a:t>analysis about the two texts.</a:t>
            </a:r>
            <a:endParaRPr lang="en-US" dirty="0">
              <a:ea typeface="+mn-ea"/>
              <a:cs typeface="Century Gothic"/>
            </a:endParaRPr>
          </a:p>
          <a:p>
            <a:pPr>
              <a:buFont typeface="Arial" pitchFamily="34" charset="0"/>
              <a:buChar char="•"/>
              <a:defRPr/>
            </a:pPr>
            <a:endParaRPr lang="en-US" sz="2800" dirty="0">
              <a:ea typeface="+mn-ea"/>
            </a:endParaRPr>
          </a:p>
          <a:p>
            <a:pPr>
              <a:buFont typeface="Arial" pitchFamily="34" charset="0"/>
              <a:buChar char="•"/>
              <a:defRPr/>
            </a:pPr>
            <a:endParaRPr lang="en-US" sz="2800" dirty="0">
              <a:ea typeface="+mn-ea"/>
            </a:endParaRPr>
          </a:p>
          <a:p>
            <a:pPr>
              <a:buFont typeface="Arial" pitchFamily="34" charset="0"/>
              <a:buChar char="•"/>
              <a:defRPr/>
            </a:pPr>
            <a:endParaRPr lang="en-US" sz="2800" dirty="0">
              <a:ea typeface="+mn-ea"/>
              <a:cs typeface="Century Gothic"/>
            </a:endParaRPr>
          </a:p>
        </p:txBody>
      </p:sp>
      <p:sp>
        <p:nvSpPr>
          <p:cNvPr id="2" name="Title 1"/>
          <p:cNvSpPr>
            <a:spLocks noGrp="1"/>
          </p:cNvSpPr>
          <p:nvPr>
            <p:ph type="title"/>
          </p:nvPr>
        </p:nvSpPr>
        <p:spPr/>
        <p:txBody>
          <a:bodyPr>
            <a:normAutofit/>
          </a:bodyPr>
          <a:lstStyle/>
          <a:p>
            <a:pPr>
              <a:defRPr/>
            </a:pPr>
            <a:r>
              <a:rPr lang="en-US" dirty="0" smtClean="0">
                <a:latin typeface="+mn-lt"/>
                <a:ea typeface="+mj-ea"/>
                <a:cs typeface="Century Gothic"/>
              </a:rPr>
              <a:t>Understanding the Literary Analysis Task</a:t>
            </a:r>
            <a:endParaRPr lang="en-US" dirty="0">
              <a:latin typeface="+mn-lt"/>
              <a:ea typeface="+mj-ea"/>
              <a:cs typeface="Century Gothic"/>
            </a:endParaRPr>
          </a:p>
        </p:txBody>
      </p:sp>
      <p:sp>
        <p:nvSpPr>
          <p:cNvPr id="2560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1009907F-3B2D-4C4C-A99C-7881DEDE45E5}" type="slidenum">
              <a:rPr lang="en-US" smtClean="0">
                <a:latin typeface="Calibri" pitchFamily="34" charset="0"/>
              </a:rPr>
              <a:pPr eaLnBrk="1" hangingPunct="1"/>
              <a:t>3</a:t>
            </a:fld>
            <a:endParaRPr lang="en-US" dirty="0" smtClean="0">
              <a:latin typeface="Calibri" pitchFamily="34" charset="0"/>
            </a:endParaRPr>
          </a:p>
        </p:txBody>
      </p:sp>
    </p:spTree>
    <p:extLst>
      <p:ext uri="{BB962C8B-B14F-4D97-AF65-F5344CB8AC3E}">
        <p14:creationId xmlns:p14="http://schemas.microsoft.com/office/powerpoint/2010/main" val="1551916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2"/>
          <p:cNvSpPr>
            <a:spLocks noGrp="1"/>
          </p:cNvSpPr>
          <p:nvPr>
            <p:ph idx="1"/>
          </p:nvPr>
        </p:nvSpPr>
        <p:spPr bwMode="auto">
          <a:xfrm>
            <a:off x="457200" y="2057400"/>
            <a:ext cx="8229600" cy="4221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10000"/>
              </a:lnSpc>
            </a:pPr>
            <a:r>
              <a:rPr lang="en-US" sz="2000" b="1" smtClean="0">
                <a:ea typeface="ＭＳ Ｐゴシック" panose="020B0600070205080204" pitchFamily="34" charset="-128"/>
              </a:rPr>
              <a:t>Range: </a:t>
            </a:r>
            <a:r>
              <a:rPr lang="en-US" sz="2000" smtClean="0">
                <a:ea typeface="ＭＳ Ｐゴシック" panose="020B0600070205080204" pitchFamily="34" charset="-128"/>
              </a:rPr>
              <a:t>Example of assessing literature and helping to satisfy the 70%-30% split of informational text to literature at the high school grade band. </a:t>
            </a:r>
          </a:p>
          <a:p>
            <a:pPr>
              <a:buFont typeface="Arial" panose="020B0604020202020204" pitchFamily="34" charset="0"/>
              <a:buNone/>
            </a:pPr>
            <a:endParaRPr lang="en-US" sz="700" b="1" smtClean="0">
              <a:ea typeface="ＭＳ Ｐゴシック" panose="020B0600070205080204" pitchFamily="34" charset="-128"/>
            </a:endParaRPr>
          </a:p>
          <a:p>
            <a:pPr>
              <a:lnSpc>
                <a:spcPct val="110000"/>
              </a:lnSpc>
            </a:pPr>
            <a:r>
              <a:rPr lang="en-US" sz="2000" b="1" smtClean="0">
                <a:ea typeface="ＭＳ Ｐゴシック" panose="020B0600070205080204" pitchFamily="34" charset="-128"/>
              </a:rPr>
              <a:t>Quality: </a:t>
            </a:r>
            <a:r>
              <a:rPr lang="en-US" sz="2000" smtClean="0">
                <a:ea typeface="ＭＳ Ｐゴシック" panose="020B0600070205080204" pitchFamily="34" charset="-128"/>
              </a:rPr>
              <a:t>The story of Daedalus and Icarus from Ovid's </a:t>
            </a:r>
            <a:r>
              <a:rPr lang="en-US" sz="2000" i="1" smtClean="0">
                <a:ea typeface="ＭＳ Ｐゴシック" panose="020B0600070205080204" pitchFamily="34" charset="-128"/>
              </a:rPr>
              <a:t>Metamorphoses</a:t>
            </a:r>
            <a:r>
              <a:rPr lang="en-US" sz="2000" smtClean="0">
                <a:ea typeface="ＭＳ Ｐゴシック" panose="020B0600070205080204" pitchFamily="34" charset="-128"/>
              </a:rPr>
              <a:t> is a classic of the genre and has proven to be inspirational to painters and poets alike, and no poet</a:t>
            </a:r>
            <a:r>
              <a:rPr lang="ja-JP" altLang="en-US" sz="2000" smtClean="0">
                <a:ea typeface="ＭＳ Ｐゴシック" panose="020B0600070205080204" pitchFamily="34" charset="-128"/>
              </a:rPr>
              <a:t>’</a:t>
            </a:r>
            <a:r>
              <a:rPr lang="en-US" altLang="ja-JP" sz="2000" smtClean="0">
                <a:ea typeface="ＭＳ Ｐゴシック" panose="020B0600070205080204" pitchFamily="34" charset="-128"/>
              </a:rPr>
              <a:t>s version is more striking than that of Anne Sexton.  Her </a:t>
            </a:r>
            <a:r>
              <a:rPr lang="ja-JP" altLang="en-US" sz="2000" smtClean="0">
                <a:ea typeface="ＭＳ Ｐゴシック" panose="020B0600070205080204" pitchFamily="34" charset="-128"/>
              </a:rPr>
              <a:t>“</a:t>
            </a:r>
            <a:r>
              <a:rPr lang="en-US" altLang="ja-JP" sz="2000" smtClean="0">
                <a:ea typeface="ＭＳ Ｐゴシック" panose="020B0600070205080204" pitchFamily="34" charset="-128"/>
              </a:rPr>
              <a:t>To a Friend Whose Work Has Come to Triumph</a:t>
            </a:r>
            <a:r>
              <a:rPr lang="ja-JP" altLang="en-US" sz="2000" smtClean="0">
                <a:ea typeface="ＭＳ Ｐゴシック" panose="020B0600070205080204" pitchFamily="34" charset="-128"/>
              </a:rPr>
              <a:t>”</a:t>
            </a:r>
            <a:r>
              <a:rPr lang="en-US" altLang="ja-JP" sz="2000" smtClean="0">
                <a:ea typeface="ＭＳ Ｐゴシック" panose="020B0600070205080204" pitchFamily="34" charset="-128"/>
              </a:rPr>
              <a:t> refashions the themes of the myth in dramatic fashion, providing a powerful counterpoint for students to explore. </a:t>
            </a:r>
          </a:p>
          <a:p>
            <a:pPr>
              <a:lnSpc>
                <a:spcPct val="110000"/>
              </a:lnSpc>
            </a:pPr>
            <a:r>
              <a:rPr lang="en-US" sz="2000" b="1" smtClean="0">
                <a:ea typeface="ＭＳ Ｐゴシック" panose="020B0600070205080204" pitchFamily="34" charset="-128"/>
              </a:rPr>
              <a:t>Complexity: </a:t>
            </a:r>
            <a:r>
              <a:rPr lang="en-US" sz="2000" smtClean="0">
                <a:ea typeface="ＭＳ Ｐゴシック" panose="020B0600070205080204" pitchFamily="34" charset="-128"/>
              </a:rPr>
              <a:t>Quantitatively and qualitatively, the passages have been validated and deemed suitable for use at grade 10.</a:t>
            </a:r>
          </a:p>
          <a:p>
            <a:endParaRPr lang="en-US" smtClean="0">
              <a:ea typeface="ＭＳ Ｐゴシック" panose="020B0600070205080204" pitchFamily="34" charset="-128"/>
            </a:endParaRPr>
          </a:p>
        </p:txBody>
      </p:sp>
      <p:sp>
        <p:nvSpPr>
          <p:cNvPr id="2" name="Title 1"/>
          <p:cNvSpPr>
            <a:spLocks noGrp="1"/>
          </p:cNvSpPr>
          <p:nvPr>
            <p:ph type="title"/>
          </p:nvPr>
        </p:nvSpPr>
        <p:spPr/>
        <p:txBody>
          <a:bodyPr>
            <a:normAutofit/>
          </a:bodyPr>
          <a:lstStyle/>
          <a:p>
            <a:pPr>
              <a:defRPr/>
            </a:pPr>
            <a:r>
              <a:rPr lang="en-US" dirty="0" smtClean="0">
                <a:latin typeface="+mn-lt"/>
                <a:ea typeface="+mj-ea"/>
                <a:cs typeface="Century Gothic"/>
              </a:rPr>
              <a:t>Texts Worth Reading?</a:t>
            </a:r>
            <a:endParaRPr lang="en-US" dirty="0">
              <a:latin typeface="+mn-lt"/>
              <a:ea typeface="+mj-ea"/>
              <a:cs typeface="Century Gothic"/>
            </a:endParaRPr>
          </a:p>
        </p:txBody>
      </p:sp>
      <p:sp>
        <p:nvSpPr>
          <p:cNvPr id="31748"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757359A3-5094-4388-93E0-C0FF8FB4BFF6}" type="slidenum">
              <a:rPr lang="en-US">
                <a:latin typeface="Calibri" panose="020F0502020204030204" pitchFamily="34" charset="0"/>
              </a:rPr>
              <a:pPr eaLnBrk="1" hangingPunct="1"/>
              <a:t>4</a:t>
            </a:fld>
            <a:endParaRPr lang="en-US">
              <a:latin typeface="Calibri" panose="020F0502020204030204" pitchFamily="34" charset="0"/>
            </a:endParaRPr>
          </a:p>
        </p:txBody>
      </p:sp>
    </p:spTree>
    <p:extLst>
      <p:ext uri="{BB962C8B-B14F-4D97-AF65-F5344CB8AC3E}">
        <p14:creationId xmlns:p14="http://schemas.microsoft.com/office/powerpoint/2010/main" val="1669024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In “Daedalus and Icarus,” what do the lines “</a:t>
            </a:r>
            <a:r>
              <a:rPr lang="en-US" b="1" dirty="0" smtClean="0">
                <a:ea typeface="ＭＳ Ｐゴシック" pitchFamily="34" charset="-128"/>
              </a:rPr>
              <a:t>he turned his mind to arts unknown / and nature unrevealed</a:t>
            </a:r>
            <a:r>
              <a:rPr lang="en-US" dirty="0" smtClean="0">
                <a:ea typeface="ＭＳ Ｐゴシック" pitchFamily="34" charset="-128"/>
              </a:rPr>
              <a:t>” (lines </a:t>
            </a:r>
            <a:r>
              <a:rPr lang="en-US" dirty="0" smtClean="0">
                <a:ea typeface="ＭＳ Ｐゴシック" pitchFamily="34" charset="-128"/>
              </a:rPr>
              <a:t>297-298) </a:t>
            </a:r>
            <a:r>
              <a:rPr lang="en-US" dirty="0" smtClean="0">
                <a:ea typeface="ＭＳ Ｐゴシック" pitchFamily="34" charset="-128"/>
              </a:rPr>
              <a:t>imply about Daedalus and his invention?</a:t>
            </a:r>
          </a:p>
          <a:p>
            <a:pPr marL="0" indent="0">
              <a:lnSpc>
                <a:spcPct val="70000"/>
              </a:lnSpc>
              <a:buFont typeface="Arial" pitchFamily="34" charset="0"/>
              <a:buNone/>
              <a:defRPr/>
            </a:pPr>
            <a:endParaRPr lang="en-US" dirty="0">
              <a:ea typeface="ＭＳ Ｐゴシック" pitchFamily="34" charset="-128"/>
            </a:endParaRPr>
          </a:p>
          <a:p>
            <a:pPr marL="857250" lvl="1" indent="-457200">
              <a:lnSpc>
                <a:spcPct val="70000"/>
              </a:lnSpc>
              <a:buFont typeface="+mj-lt"/>
              <a:buAutoNum type="alphaLcParenR"/>
              <a:defRPr/>
            </a:pPr>
            <a:r>
              <a:rPr lang="en-US" sz="2400" dirty="0">
                <a:ea typeface="ＭＳ Ｐゴシック" pitchFamily="34" charset="-128"/>
              </a:rPr>
              <a:t>t</a:t>
            </a:r>
            <a:r>
              <a:rPr lang="en-US" sz="2400" dirty="0" smtClean="0">
                <a:ea typeface="ＭＳ Ｐゴシック" pitchFamily="34" charset="-128"/>
              </a:rPr>
              <a:t>hat his invention will bring him wealth and fame</a:t>
            </a:r>
          </a:p>
          <a:p>
            <a:pPr marL="857250" lvl="1" indent="-457200">
              <a:lnSpc>
                <a:spcPct val="70000"/>
              </a:lnSpc>
              <a:buFont typeface="+mj-lt"/>
              <a:buAutoNum type="alphaLcParenR"/>
              <a:defRPr/>
            </a:pPr>
            <a:r>
              <a:rPr lang="en-US" sz="2400" dirty="0">
                <a:ea typeface="ＭＳ Ｐゴシック" pitchFamily="34" charset="-128"/>
              </a:rPr>
              <a:t>t</a:t>
            </a:r>
            <a:r>
              <a:rPr lang="en-US" sz="2400" dirty="0" smtClean="0">
                <a:ea typeface="ＭＳ Ｐゴシック" pitchFamily="34" charset="-128"/>
              </a:rPr>
              <a:t>hat his invention will be something beyond common understanding</a:t>
            </a:r>
          </a:p>
          <a:p>
            <a:pPr marL="857250" lvl="1" indent="-457200">
              <a:lnSpc>
                <a:spcPct val="70000"/>
              </a:lnSpc>
              <a:buFont typeface="+mj-lt"/>
              <a:buAutoNum type="alphaLcParenR"/>
              <a:defRPr/>
            </a:pPr>
            <a:r>
              <a:rPr lang="en-US" sz="2400" dirty="0">
                <a:ea typeface="ＭＳ Ｐゴシック" pitchFamily="34" charset="-128"/>
              </a:rPr>
              <a:t>t</a:t>
            </a:r>
            <a:r>
              <a:rPr lang="en-US" sz="2400" dirty="0" smtClean="0">
                <a:ea typeface="ＭＳ Ｐゴシック" pitchFamily="34" charset="-128"/>
              </a:rPr>
              <a:t>hat the primary motive for his invention is revenge</a:t>
            </a:r>
          </a:p>
          <a:p>
            <a:pPr marL="857250" lvl="1" indent="-457200">
              <a:lnSpc>
                <a:spcPct val="70000"/>
              </a:lnSpc>
              <a:buFont typeface="+mj-lt"/>
              <a:buAutoNum type="alphaLcParenR"/>
              <a:defRPr/>
            </a:pPr>
            <a:r>
              <a:rPr lang="en-US" sz="2400" dirty="0">
                <a:ea typeface="ＭＳ Ｐゴシック" pitchFamily="34" charset="-128"/>
              </a:rPr>
              <a:t>t</a:t>
            </a:r>
            <a:r>
              <a:rPr lang="en-US" sz="2400" dirty="0" smtClean="0">
                <a:ea typeface="ＭＳ Ｐゴシック" pitchFamily="34" charset="-128"/>
              </a:rPr>
              <a:t>hat he is nervous about the success of his invention</a:t>
            </a: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#1—Part A</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5</a:t>
            </a:fld>
            <a:endParaRPr lang="en-US" dirty="0" smtClean="0">
              <a:latin typeface="Calibri" pitchFamily="34" charset="0"/>
            </a:endParaRPr>
          </a:p>
        </p:txBody>
      </p:sp>
    </p:spTree>
    <p:extLst>
      <p:ext uri="{BB962C8B-B14F-4D97-AF65-F5344CB8AC3E}">
        <p14:creationId xmlns:p14="http://schemas.microsoft.com/office/powerpoint/2010/main" val="1085579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lnSpcReduction="10000"/>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Which quotation provides the</a:t>
            </a:r>
            <a:r>
              <a:rPr lang="en-US" b="1" dirty="0" smtClean="0">
                <a:ea typeface="ＭＳ Ｐゴシック" pitchFamily="34" charset="-128"/>
              </a:rPr>
              <a:t> best </a:t>
            </a:r>
            <a:r>
              <a:rPr lang="en-US" dirty="0" smtClean="0">
                <a:ea typeface="ＭＳ Ｐゴシック" pitchFamily="34" charset="-128"/>
              </a:rPr>
              <a:t>support for the answer to Part A?</a:t>
            </a:r>
          </a:p>
          <a:p>
            <a:pPr marL="0" indent="0">
              <a:lnSpc>
                <a:spcPct val="70000"/>
              </a:lnSpc>
              <a:buFont typeface="Arial" pitchFamily="34" charset="0"/>
              <a:buNone/>
              <a:defRPr/>
            </a:pPr>
            <a:endParaRPr lang="en-US" dirty="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“But Daedalus abhorred the Isle of Crete— / and his long exile on that sea-girt shore, / increased the love of his own native place.” (lines </a:t>
            </a:r>
            <a:r>
              <a:rPr lang="en-US" sz="2400" dirty="0" smtClean="0">
                <a:ea typeface="ＭＳ Ｐゴシック" pitchFamily="34" charset="-128"/>
              </a:rPr>
              <a:t>289-291)</a:t>
            </a:r>
            <a:endParaRPr lang="en-US" sz="24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“While he was working, his son Icarus, / with smiling countenance and unaware / of danger to himself, perchance would chase / the feathers, ruffled by the shifting breeze, / or soften with his thumb the yellow wax,” (lines </a:t>
            </a:r>
            <a:r>
              <a:rPr lang="en-US" sz="2400" dirty="0" smtClean="0">
                <a:ea typeface="ＭＳ Ｐゴシック" pitchFamily="34" charset="-128"/>
              </a:rPr>
              <a:t>305)</a:t>
            </a:r>
            <a:endParaRPr lang="en-US" sz="24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 ‘My son, I caution you to keep / the middle way, for if your pinions dip / too low the waters may impede your flight;’” (lines </a:t>
            </a:r>
            <a:r>
              <a:rPr lang="en-US" sz="2400" dirty="0" smtClean="0">
                <a:ea typeface="ＭＳ Ｐゴシック" pitchFamily="34" charset="-128"/>
              </a:rPr>
              <a:t>318-)</a:t>
            </a:r>
            <a:endParaRPr lang="en-US" sz="24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“Beneath their flight, / the fisherman while casting his long rod, / or the tired shepherd leaning on his crook, / or the rough plowman as he raised his eyes, / astonished might observe them on the wing, / and worship them as Gods.” (lines </a:t>
            </a:r>
            <a:r>
              <a:rPr lang="en-US" sz="2400" dirty="0" smtClean="0">
                <a:ea typeface="ＭＳ Ｐゴシック" pitchFamily="34" charset="-128"/>
              </a:rPr>
              <a:t>338-)</a:t>
            </a:r>
            <a:endParaRPr lang="en-US" sz="2400" dirty="0" smtClean="0">
              <a:ea typeface="ＭＳ Ｐゴシック" pitchFamily="34" charset="-128"/>
            </a:endParaRP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#1—Part B</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6</a:t>
            </a:fld>
            <a:endParaRPr lang="en-US" dirty="0" smtClean="0">
              <a:latin typeface="Calibri" pitchFamily="34" charset="0"/>
            </a:endParaRPr>
          </a:p>
        </p:txBody>
      </p:sp>
    </p:spTree>
    <p:extLst>
      <p:ext uri="{BB962C8B-B14F-4D97-AF65-F5344CB8AC3E}">
        <p14:creationId xmlns:p14="http://schemas.microsoft.com/office/powerpoint/2010/main" val="1514806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In “Daedalus and Icarus,” how does the poet structure lines 365- end to add meaning to the events of the poem?</a:t>
            </a:r>
          </a:p>
          <a:p>
            <a:pPr marL="400050" lvl="1" indent="0">
              <a:lnSpc>
                <a:spcPct val="70000"/>
              </a:lnSpc>
              <a:buNone/>
              <a:defRPr/>
            </a:pPr>
            <a:endParaRPr lang="en-US" sz="24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He includes a flashback of the story of Perdix to show that Daedalus wanted to kill Perdix, and now Perdix enjoys a kind of revenge by seeing Daedalus mourning the death of his son.</a:t>
            </a:r>
          </a:p>
          <a:p>
            <a:pPr marL="857250" lvl="1" indent="-457200">
              <a:lnSpc>
                <a:spcPct val="70000"/>
              </a:lnSpc>
              <a:buFont typeface="+mj-lt"/>
              <a:buAutoNum type="alphaLcParenR"/>
              <a:defRPr/>
            </a:pPr>
            <a:r>
              <a:rPr lang="en-US" sz="2400" dirty="0" smtClean="0">
                <a:ea typeface="ＭＳ Ｐゴシック" pitchFamily="34" charset="-128"/>
              </a:rPr>
              <a:t>He includes a flashback of the story of Perdix to show that Perdix now lives in the shade but Icarus died trying to reach the sun.</a:t>
            </a:r>
          </a:p>
          <a:p>
            <a:pPr marL="857250" lvl="1" indent="-457200">
              <a:lnSpc>
                <a:spcPct val="70000"/>
              </a:lnSpc>
              <a:buFont typeface="+mj-lt"/>
              <a:buAutoNum type="alphaLcParenR"/>
              <a:defRPr/>
            </a:pPr>
            <a:r>
              <a:rPr lang="en-US" sz="2400" dirty="0" smtClean="0">
                <a:ea typeface="ＭＳ Ｐゴシック" pitchFamily="34" charset="-128"/>
              </a:rPr>
              <a:t>He includes a prediction that foretells that Daedalus will soon have to bury Perdix as well as his own son.</a:t>
            </a:r>
          </a:p>
          <a:p>
            <a:pPr marL="857250" lvl="1" indent="-457200">
              <a:lnSpc>
                <a:spcPct val="70000"/>
              </a:lnSpc>
              <a:buFont typeface="+mj-lt"/>
              <a:buAutoNum type="alphaLcParenR"/>
              <a:defRPr/>
            </a:pPr>
            <a:r>
              <a:rPr lang="en-US" sz="2400" dirty="0" smtClean="0">
                <a:ea typeface="ＭＳ Ｐゴシック" pitchFamily="34" charset="-128"/>
              </a:rPr>
              <a:t>He includes a prediction that foretells that Perdix will be fated to live an obscure life when he should have been a famous inventor.</a:t>
            </a: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#2—Part </a:t>
            </a:r>
            <a:r>
              <a:rPr lang="en-US" dirty="0">
                <a:ea typeface="ＭＳ Ｐゴシック" pitchFamily="34" charset="-128"/>
              </a:rPr>
              <a:t>A</a:t>
            </a:r>
            <a:endParaRPr lang="en-US" dirty="0" smtClean="0">
              <a:ea typeface="ＭＳ Ｐゴシック" pitchFamily="34" charset="-128"/>
            </a:endParaRP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7</a:t>
            </a:fld>
            <a:endParaRPr lang="en-US" dirty="0" smtClean="0">
              <a:latin typeface="Calibri" pitchFamily="34" charset="0"/>
            </a:endParaRPr>
          </a:p>
        </p:txBody>
      </p:sp>
    </p:spTree>
    <p:extLst>
      <p:ext uri="{BB962C8B-B14F-4D97-AF65-F5344CB8AC3E}">
        <p14:creationId xmlns:p14="http://schemas.microsoft.com/office/powerpoint/2010/main" val="1465379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Which quotation from the poem </a:t>
            </a:r>
            <a:r>
              <a:rPr lang="en-US" b="1" dirty="0" smtClean="0">
                <a:ea typeface="ＭＳ Ｐゴシック" pitchFamily="34" charset="-128"/>
              </a:rPr>
              <a:t>best</a:t>
            </a:r>
            <a:r>
              <a:rPr lang="en-US" dirty="0" smtClean="0">
                <a:ea typeface="ＭＳ Ｐゴシック" pitchFamily="34" charset="-128"/>
              </a:rPr>
              <a:t> supports the answer in Part A?</a:t>
            </a:r>
          </a:p>
          <a:p>
            <a:pPr marL="400050" lvl="1" indent="0">
              <a:lnSpc>
                <a:spcPct val="70000"/>
              </a:lnSpc>
              <a:buNone/>
              <a:defRPr/>
            </a:pPr>
            <a:endParaRPr lang="en-US" sz="24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“…a pert partridge near, / observed him from the covert of an oak, / and whistled his unnatural delight.” (lines 370-71)</a:t>
            </a:r>
          </a:p>
          <a:p>
            <a:pPr marL="857250" lvl="1" indent="-457200">
              <a:lnSpc>
                <a:spcPct val="70000"/>
              </a:lnSpc>
              <a:buFont typeface="+mj-lt"/>
              <a:buAutoNum type="alphaLcParenR"/>
              <a:defRPr/>
            </a:pPr>
            <a:r>
              <a:rPr lang="en-US" sz="2400" dirty="0" smtClean="0">
                <a:ea typeface="ＭＳ Ｐゴシック" pitchFamily="34" charset="-128"/>
              </a:rPr>
              <a:t>“</a:t>
            </a:r>
            <a:r>
              <a:rPr lang="en-US" sz="2400" dirty="0" err="1" smtClean="0">
                <a:ea typeface="ＭＳ Ｐゴシック" pitchFamily="34" charset="-128"/>
              </a:rPr>
              <a:t>’Twas</a:t>
            </a:r>
            <a:r>
              <a:rPr lang="en-US" sz="2400" dirty="0" smtClean="0">
                <a:ea typeface="ＭＳ Ｐゴシック" pitchFamily="34" charset="-128"/>
              </a:rPr>
              <a:t> then a single bird, / the first one of its kind. </a:t>
            </a:r>
            <a:r>
              <a:rPr lang="en-US" sz="2400" dirty="0" err="1" smtClean="0">
                <a:ea typeface="ＭＳ Ｐゴシック" pitchFamily="34" charset="-128"/>
              </a:rPr>
              <a:t>‘Twas</a:t>
            </a:r>
            <a:r>
              <a:rPr lang="en-US" sz="2400" dirty="0" smtClean="0">
                <a:ea typeface="ＭＳ Ｐゴシック" pitchFamily="34" charset="-128"/>
              </a:rPr>
              <a:t> never seen / before the sister of Daedalus had brought / him Perdix, her dear son, to be his pupil.” (lines 373-375)</a:t>
            </a:r>
          </a:p>
          <a:p>
            <a:pPr marL="857250" lvl="1" indent="-457200">
              <a:lnSpc>
                <a:spcPct val="70000"/>
              </a:lnSpc>
              <a:buFont typeface="+mj-lt"/>
              <a:buAutoNum type="alphaLcParenR"/>
              <a:defRPr/>
            </a:pPr>
            <a:r>
              <a:rPr lang="en-US" sz="2400" dirty="0" smtClean="0">
                <a:ea typeface="ＭＳ Ｐゴシック" pitchFamily="34" charset="-128"/>
              </a:rPr>
              <a:t>“He took the jagged backbone of a fish, / and with it as a model made a saw, / with sharp teeth fashioned from a strip of iron.” (lines 378-380)</a:t>
            </a:r>
          </a:p>
          <a:p>
            <a:pPr marL="857250" lvl="1" indent="-457200">
              <a:lnSpc>
                <a:spcPct val="70000"/>
              </a:lnSpc>
              <a:buFont typeface="+mj-lt"/>
              <a:buAutoNum type="alphaLcParenR"/>
              <a:defRPr/>
            </a:pPr>
            <a:r>
              <a:rPr lang="en-US" sz="2400" dirty="0" smtClean="0">
                <a:ea typeface="ＭＳ Ｐゴシック" pitchFamily="34" charset="-128"/>
              </a:rPr>
              <a:t>“The Partridge hides / in shaded places by the leafy trees / its nested eggs among the bush’s twigs; / nor does it seek to rise in lofty flight, / for it is mindful of its former fall.” (lines 395-397)</a:t>
            </a: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#2—Part B</a:t>
            </a: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8</a:t>
            </a:fld>
            <a:endParaRPr lang="en-US" dirty="0" smtClean="0">
              <a:latin typeface="Calibri" pitchFamily="34" charset="0"/>
            </a:endParaRPr>
          </a:p>
        </p:txBody>
      </p:sp>
    </p:spTree>
    <p:extLst>
      <p:ext uri="{BB962C8B-B14F-4D97-AF65-F5344CB8AC3E}">
        <p14:creationId xmlns:p14="http://schemas.microsoft.com/office/powerpoint/2010/main" val="25408459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vert="horz" wrap="square" lIns="91440" tIns="45720" rIns="91440" bIns="45720" numCol="1" anchor="t" anchorCtr="0" compatLnSpc="1">
            <a:prstTxWarp prst="textNoShape">
              <a:avLst/>
            </a:prstTxWarp>
            <a:normAutofit/>
          </a:bodyPr>
          <a:lstStyle/>
          <a:p>
            <a:pPr marL="0" indent="0">
              <a:lnSpc>
                <a:spcPct val="70000"/>
              </a:lnSpc>
              <a:buFont typeface="Arial" pitchFamily="34" charset="0"/>
              <a:buNone/>
              <a:defRPr/>
            </a:pPr>
            <a:endParaRPr lang="en-US" sz="1000" dirty="0" smtClean="0">
              <a:ea typeface="ＭＳ Ｐゴシック" pitchFamily="34" charset="-128"/>
            </a:endParaRPr>
          </a:p>
          <a:p>
            <a:pPr marL="0" indent="0">
              <a:lnSpc>
                <a:spcPct val="70000"/>
              </a:lnSpc>
              <a:buFont typeface="Arial" pitchFamily="34" charset="0"/>
              <a:buNone/>
              <a:defRPr/>
            </a:pPr>
            <a:r>
              <a:rPr lang="en-US" dirty="0" smtClean="0">
                <a:ea typeface="ＭＳ Ｐゴシック" pitchFamily="34" charset="-128"/>
              </a:rPr>
              <a:t>What do lines 305-311 from Ovid’s poem </a:t>
            </a:r>
            <a:r>
              <a:rPr lang="en-US" b="1" dirty="0" smtClean="0">
                <a:ea typeface="ＭＳ Ｐゴシック" pitchFamily="34" charset="-128"/>
              </a:rPr>
              <a:t>most</a:t>
            </a:r>
            <a:r>
              <a:rPr lang="en-US" dirty="0" smtClean="0">
                <a:ea typeface="ＭＳ Ｐゴシック" pitchFamily="34" charset="-128"/>
              </a:rPr>
              <a:t> suggest about Daedalus?</a:t>
            </a:r>
          </a:p>
          <a:p>
            <a:pPr marL="400050" lvl="1" indent="0">
              <a:lnSpc>
                <a:spcPct val="70000"/>
              </a:lnSpc>
              <a:buNone/>
              <a:defRPr/>
            </a:pPr>
            <a:endParaRPr lang="en-US" sz="2400" dirty="0" smtClean="0">
              <a:ea typeface="ＭＳ Ｐゴシック" pitchFamily="34" charset="-128"/>
            </a:endParaRPr>
          </a:p>
          <a:p>
            <a:pPr marL="857250" lvl="1" indent="-457200">
              <a:lnSpc>
                <a:spcPct val="70000"/>
              </a:lnSpc>
              <a:buFont typeface="+mj-lt"/>
              <a:buAutoNum type="alphaLcParenR"/>
              <a:defRPr/>
            </a:pPr>
            <a:r>
              <a:rPr lang="en-US" sz="2400" dirty="0" smtClean="0">
                <a:ea typeface="ＭＳ Ｐゴシック" pitchFamily="34" charset="-128"/>
              </a:rPr>
              <a:t>Daedalus is worried about the quality of the wings.</a:t>
            </a:r>
          </a:p>
          <a:p>
            <a:pPr marL="857250" lvl="1" indent="-457200">
              <a:lnSpc>
                <a:spcPct val="70000"/>
              </a:lnSpc>
              <a:buFont typeface="+mj-lt"/>
              <a:buAutoNum type="alphaLcParenR"/>
              <a:defRPr/>
            </a:pPr>
            <a:r>
              <a:rPr lang="en-US" sz="2400" dirty="0" smtClean="0">
                <a:ea typeface="ＭＳ Ｐゴシック" pitchFamily="34" charset="-128"/>
              </a:rPr>
              <a:t>Daedalus is sad to leave the Isle of Crete.</a:t>
            </a:r>
          </a:p>
          <a:p>
            <a:pPr marL="857250" lvl="1" indent="-457200">
              <a:lnSpc>
                <a:spcPct val="70000"/>
              </a:lnSpc>
              <a:buFont typeface="+mj-lt"/>
              <a:buAutoNum type="alphaLcParenR"/>
              <a:defRPr/>
            </a:pPr>
            <a:r>
              <a:rPr lang="en-US" sz="2400" dirty="0" smtClean="0">
                <a:ea typeface="ＭＳ Ｐゴシック" pitchFamily="34" charset="-128"/>
              </a:rPr>
              <a:t>Daedalus is a caring parent.</a:t>
            </a:r>
          </a:p>
          <a:p>
            <a:pPr marL="857250" lvl="1" indent="-457200">
              <a:lnSpc>
                <a:spcPct val="70000"/>
              </a:lnSpc>
              <a:buFont typeface="+mj-lt"/>
              <a:buAutoNum type="alphaLcParenR"/>
              <a:defRPr/>
            </a:pPr>
            <a:r>
              <a:rPr lang="en-US" sz="2400" dirty="0" smtClean="0">
                <a:ea typeface="ＭＳ Ｐゴシック" pitchFamily="34" charset="-128"/>
              </a:rPr>
              <a:t>Daedalus is proud of his invention.</a:t>
            </a:r>
          </a:p>
          <a:p>
            <a:pPr marL="0" indent="0">
              <a:lnSpc>
                <a:spcPct val="70000"/>
              </a:lnSpc>
              <a:buNone/>
              <a:defRPr/>
            </a:pPr>
            <a:endParaRPr lang="en-US" dirty="0" smtClean="0">
              <a:ea typeface="ＭＳ Ｐゴシック" pitchFamily="34" charset="-128"/>
            </a:endParaRPr>
          </a:p>
        </p:txBody>
      </p:sp>
      <p:sp>
        <p:nvSpPr>
          <p:cNvPr id="23555"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Ctr="0" compatLnSpc="1">
            <a:prstTxWarp prst="textNoShape">
              <a:avLst/>
            </a:prstTxWarp>
          </a:bodyPr>
          <a:lstStyle/>
          <a:p>
            <a:pPr marL="168275"/>
            <a:r>
              <a:rPr lang="en-US" dirty="0" smtClean="0">
                <a:ea typeface="ＭＳ Ｐゴシック" pitchFamily="34" charset="-128"/>
              </a:rPr>
              <a:t>Sample Item #3—Part </a:t>
            </a:r>
            <a:r>
              <a:rPr lang="en-US" dirty="0">
                <a:ea typeface="ＭＳ Ｐゴシック" pitchFamily="34" charset="-128"/>
              </a:rPr>
              <a:t>A</a:t>
            </a:r>
            <a:endParaRPr lang="en-US" dirty="0" smtClean="0">
              <a:ea typeface="ＭＳ Ｐゴシック" pitchFamily="34" charset="-128"/>
            </a:endParaRPr>
          </a:p>
        </p:txBody>
      </p:sp>
      <p:sp>
        <p:nvSpPr>
          <p:cNvPr id="23556"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86B378E8-0925-4EF8-9BEF-0B87EBFBC6F5}" type="slidenum">
              <a:rPr lang="en-US" smtClean="0">
                <a:latin typeface="Calibri" pitchFamily="34" charset="0"/>
              </a:rPr>
              <a:pPr eaLnBrk="1" hangingPunct="1"/>
              <a:t>9</a:t>
            </a:fld>
            <a:endParaRPr lang="en-US" dirty="0" smtClean="0">
              <a:latin typeface="Calibri" pitchFamily="34" charset="0"/>
            </a:endParaRPr>
          </a:p>
        </p:txBody>
      </p:sp>
    </p:spTree>
    <p:extLst>
      <p:ext uri="{BB962C8B-B14F-4D97-AF65-F5344CB8AC3E}">
        <p14:creationId xmlns:p14="http://schemas.microsoft.com/office/powerpoint/2010/main" val="314459096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PARCC-Overview-March2011-SHORT</Template>
  <TotalTime>12408</TotalTime>
  <Words>2122</Words>
  <Application>Microsoft Office PowerPoint</Application>
  <PresentationFormat>On-screen Show (4:3)</PresentationFormat>
  <Paragraphs>158</Paragraphs>
  <Slides>17</Slides>
  <Notes>1</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1_Office Theme</vt:lpstr>
      <vt:lpstr>Custom Design</vt:lpstr>
      <vt:lpstr>Advances in the PARCC  ELA/Literacy Summative Assessment: Grade 10 Sample Literary Analysis Set</vt:lpstr>
      <vt:lpstr>Grade 10 Sample Items Overview</vt:lpstr>
      <vt:lpstr>Understanding the Literary Analysis Task</vt:lpstr>
      <vt:lpstr>Texts Worth Reading?</vt:lpstr>
      <vt:lpstr>Sample Item #1—Part A</vt:lpstr>
      <vt:lpstr>Sample Item #1—Part B</vt:lpstr>
      <vt:lpstr>Sample Item #2—Part A</vt:lpstr>
      <vt:lpstr>Sample Item #2—Part B</vt:lpstr>
      <vt:lpstr>Sample Item #3—Part A</vt:lpstr>
      <vt:lpstr>Sample Item #3—Part B</vt:lpstr>
      <vt:lpstr>Sample Item #4—Part A</vt:lpstr>
      <vt:lpstr>Sample Item #4—Part B</vt:lpstr>
      <vt:lpstr>Sample Item #5—Part A</vt:lpstr>
      <vt:lpstr>Sample Item #6—Part A</vt:lpstr>
      <vt:lpstr>Sample Item #6—Part B</vt:lpstr>
      <vt:lpstr>Sample Item #7—Prototype Item</vt:lpstr>
      <vt:lpstr>A Strong Foundation:  The Common Core State Standards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PARCC Assessment Design</dc:title>
  <dc:creator>Mike Cohen</dc:creator>
  <cp:lastModifiedBy>Tara Camp</cp:lastModifiedBy>
  <cp:revision>885</cp:revision>
  <cp:lastPrinted>2012-08-09T01:11:48Z</cp:lastPrinted>
  <dcterms:created xsi:type="dcterms:W3CDTF">2011-03-23T08:48:34Z</dcterms:created>
  <dcterms:modified xsi:type="dcterms:W3CDTF">2015-02-20T16:27:12Z</dcterms:modified>
</cp:coreProperties>
</file>